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 id="2147483716" r:id="rId6"/>
    <p:sldMasterId id="2147483717" r:id="rId7"/>
    <p:sldMasterId id="2147483718" r:id="rId8"/>
    <p:sldMasterId id="214748371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Lst>
  <p:sldSz cy="5143500" cx="9144000"/>
  <p:notesSz cx="6858000" cy="9144000"/>
  <p:embeddedFontLst>
    <p:embeddedFont>
      <p:font typeface="Gill Sans"/>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9.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GillSans-bold.fntdata"/><Relationship Id="rId30" Type="http://schemas.openxmlformats.org/officeDocument/2006/relationships/font" Target="fonts/GillSans-regular.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2a4661d3df_2_75:notes"/>
          <p:cNvSpPr txBox="1"/>
          <p:nvPr>
            <p:ph idx="12" type="sldNum"/>
          </p:nvPr>
        </p:nvSpPr>
        <p:spPr>
          <a:xfrm>
            <a:off x="3884822" y="8685982"/>
            <a:ext cx="2972123" cy="455974"/>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GB"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
        <p:nvSpPr>
          <p:cNvPr id="427" name="Google Shape;427;g32a4661d3df_2_75: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8" name="Google Shape;428;g32a4661d3df_2_75: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af6c7855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af6c7855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af6c7855c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af6c7855c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2a4661d3d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2a4661d3d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2a4661d3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2a4661d3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af6c7855c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af6c7855c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2a4661d3df_2_462: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76" name="Google Shape;676;g32a4661d3df_2_462: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77" name="Google Shape;677;g32a4661d3df_2_462:notes"/>
          <p:cNvSpPr txBox="1"/>
          <p:nvPr>
            <p:ph idx="12" type="sldNum"/>
          </p:nvPr>
        </p:nvSpPr>
        <p:spPr>
          <a:xfrm>
            <a:off x="3884822" y="8685982"/>
            <a:ext cx="2972123" cy="455974"/>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GB"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2a4661d3df_2_485: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g32a4661d3df_2_485: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Object perception and discrimination are often understood in a hierarchical framework where sensory neurons respond to elementary physical properties of a stimulus while higher-order neurons are selective to more abstract features that identify the object.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So sensory encoder neurons respond to local physical events or features in the stimulus whenever they appear.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We know that neurons in the somatosensory pathway and primary somatosensory cortex respond like this.</a:t>
            </a:r>
            <a:endParaRPr/>
          </a:p>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“PREDICTIVE”</a:t>
            </a:r>
            <a:endParaRPr/>
          </a:p>
          <a:p>
            <a:pPr indent="0" lvl="0" marL="0" rtl="0" algn="l">
              <a:spcBef>
                <a:spcPts val="360"/>
              </a:spcBef>
              <a:spcAft>
                <a:spcPts val="0"/>
              </a:spcAft>
              <a:buNone/>
            </a:pPr>
            <a:r>
              <a:t/>
            </a:r>
            <a:endParaRPr/>
          </a:p>
        </p:txBody>
      </p:sp>
      <p:sp>
        <p:nvSpPr>
          <p:cNvPr id="689" name="Google Shape;689;g32a4661d3df_2_485:notes"/>
          <p:cNvSpPr txBox="1"/>
          <p:nvPr>
            <p:ph idx="12" type="sldNum"/>
          </p:nvPr>
        </p:nvSpPr>
        <p:spPr>
          <a:xfrm>
            <a:off x="3884822" y="8685982"/>
            <a:ext cx="2972123" cy="455974"/>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GB"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2a4661d3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2a4661d3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2a4661d3d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2a4661d3d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2a4661d3df_2_1057:notes"/>
          <p:cNvSpPr/>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p:txBody>
      </p:sp>
      <p:sp>
        <p:nvSpPr>
          <p:cNvPr id="717" name="Google Shape;717;g32a4661d3df_2_1057: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n-GB">
                <a:solidFill>
                  <a:srgbClr val="C00000"/>
                </a:solidFill>
              </a:rPr>
              <a:t>Does performance at sequence recognition use universal cues or do the cues depend on learned, modality- or species-specific experience?</a:t>
            </a:r>
            <a:endParaRPr/>
          </a:p>
        </p:txBody>
      </p:sp>
      <p:sp>
        <p:nvSpPr>
          <p:cNvPr id="718" name="Google Shape;718;g32a4661d3df_2_1057: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2a4661d3df_2_83:notes"/>
          <p:cNvSpPr txBox="1"/>
          <p:nvPr>
            <p:ph idx="12" type="sldNum"/>
          </p:nvPr>
        </p:nvSpPr>
        <p:spPr>
          <a:xfrm>
            <a:off x="3884822" y="8685982"/>
            <a:ext cx="2972123" cy="455974"/>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n-GB"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
        <p:nvSpPr>
          <p:cNvPr id="438" name="Google Shape;438;g32a4661d3df_2_83: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In the world around us, natural stimuli unfold over time, and their temporal structure is key to making sense of them. To recognise the song Paul McCartney is playing here, it’s not enough to detect the individual notes – we need to know when they happen relative to each other. Similarly, to decipher his utterances, we need to know the correct order of the phonemes. </a:t>
            </a:r>
            <a:endParaRPr/>
          </a:p>
          <a:p>
            <a:pPr indent="0" lvl="0" marL="0" rtl="0" algn="l">
              <a:spcBef>
                <a:spcPts val="360"/>
              </a:spcBef>
              <a:spcAft>
                <a:spcPts val="0"/>
              </a:spcAft>
              <a:buNone/>
            </a:pPr>
            <a:r>
              <a:t/>
            </a:r>
            <a:endParaRPr sz="1200">
              <a:solidFill>
                <a:schemeClr val="dk1"/>
              </a:solidFill>
              <a:latin typeface="Calibri"/>
              <a:ea typeface="Calibri"/>
              <a:cs typeface="Calibri"/>
              <a:sym typeface="Calibri"/>
            </a:endParaRPr>
          </a:p>
          <a:p>
            <a:pPr indent="0" lvl="0" marL="0" rtl="0" algn="l">
              <a:spcBef>
                <a:spcPts val="360"/>
              </a:spcBef>
              <a:spcAft>
                <a:spcPts val="0"/>
              </a:spcAft>
              <a:buNone/>
            </a:pPr>
            <a:r>
              <a:rPr lang="en-GB" sz="1200">
                <a:solidFill>
                  <a:schemeClr val="dk1"/>
                </a:solidFill>
                <a:latin typeface="Calibri"/>
                <a:ea typeface="Calibri"/>
                <a:cs typeface="Calibri"/>
                <a:sym typeface="Calibri"/>
              </a:rPr>
              <a:t>The brain is stunningly good at recognising stimuli with sequential structure, whether the temporal pattern is imposed from the outside or set by our own active sensing – as, for example, when our fingertip scans across a spatial Braille pattern, giving rise to a *TEMPORAL* pattern of concatenated spiking that must then be decoded, with reference to what the finger was doing. </a:t>
            </a:r>
            <a:endParaRPr sz="1200">
              <a:solidFill>
                <a:schemeClr val="dk1"/>
              </a:solidFill>
              <a:latin typeface="Calibri"/>
              <a:ea typeface="Calibri"/>
              <a:cs typeface="Calibri"/>
              <a:sym typeface="Calibri"/>
            </a:endParaRPr>
          </a:p>
          <a:p>
            <a:pPr indent="0" lvl="0" marL="0" rtl="0" algn="l">
              <a:spcBef>
                <a:spcPts val="360"/>
              </a:spcBef>
              <a:spcAft>
                <a:spcPts val="0"/>
              </a:spcAft>
              <a:buNone/>
            </a:pPr>
            <a:r>
              <a:t/>
            </a:r>
            <a:endParaRPr sz="1200">
              <a:solidFill>
                <a:schemeClr val="dk1"/>
              </a:solidFill>
              <a:latin typeface="Calibri"/>
              <a:ea typeface="Calibri"/>
              <a:cs typeface="Calibri"/>
              <a:sym typeface="Calibri"/>
            </a:endParaRPr>
          </a:p>
          <a:p>
            <a:pPr indent="0" lvl="0" marL="0" rtl="0" algn="l">
              <a:spcBef>
                <a:spcPts val="360"/>
              </a:spcBef>
              <a:spcAft>
                <a:spcPts val="0"/>
              </a:spcAft>
              <a:buNone/>
            </a:pPr>
            <a:r>
              <a:rPr lang="en-GB" sz="1200">
                <a:solidFill>
                  <a:schemeClr val="dk1"/>
                </a:solidFill>
                <a:latin typeface="Calibri"/>
                <a:ea typeface="Calibri"/>
                <a:cs typeface="Calibri"/>
                <a:sym typeface="Calibri"/>
              </a:rPr>
              <a:t>How does the brain process and classify sensory sequences? This is a fundamental question in neuroscience, and its implications touch on levels from neuronal circuit organisation and dynamics, to perception and language processing. </a:t>
            </a:r>
            <a:endParaRPr/>
          </a:p>
        </p:txBody>
      </p:sp>
      <p:sp>
        <p:nvSpPr>
          <p:cNvPr id="439" name="Google Shape;439;g32a4661d3df_2_83: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2a4661d3df_2_176:notes"/>
          <p:cNvSpPr/>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sz="1200">
              <a:solidFill>
                <a:srgbClr val="000000"/>
              </a:solidFill>
              <a:latin typeface="Calibri"/>
              <a:ea typeface="Calibri"/>
              <a:cs typeface="Calibri"/>
              <a:sym typeface="Calibri"/>
            </a:endParaRPr>
          </a:p>
        </p:txBody>
      </p:sp>
      <p:sp>
        <p:nvSpPr>
          <p:cNvPr id="458" name="Google Shape;458;g32a4661d3df_2_176: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Yet how the activity of neurons in an intact brain distinguishes between learned sequences is unknown. We need to determine, with single-neuron resolution in a behaving animal, how recognition of a meaningful sensory sequence is reflected in neuronal activity and classified. </a:t>
            </a:r>
            <a:endParaRPr/>
          </a:p>
          <a:p>
            <a:pPr indent="0" lvl="0" marL="0" rtl="0" algn="l">
              <a:spcBef>
                <a:spcPts val="360"/>
              </a:spcBef>
              <a:spcAft>
                <a:spcPts val="0"/>
              </a:spcAft>
              <a:buNone/>
            </a:pPr>
            <a:r>
              <a:t/>
            </a:r>
            <a:endParaRPr/>
          </a:p>
        </p:txBody>
      </p:sp>
      <p:sp>
        <p:nvSpPr>
          <p:cNvPr id="459" name="Google Shape;459;g32a4661d3df_2_176: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2a4661d3df_2_292: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32a4661d3df_2_292: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70" name="Google Shape;470;g32a4661d3df_2_292:notes"/>
          <p:cNvSpPr txBox="1"/>
          <p:nvPr>
            <p:ph idx="12" type="sldNum"/>
          </p:nvPr>
        </p:nvSpPr>
        <p:spPr>
          <a:xfrm>
            <a:off x="3884822" y="8685982"/>
            <a:ext cx="2972123" cy="455974"/>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2a4661d3df_2_1229: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32a4661d3df_2_1229: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171450" lvl="0" marL="171450" rtl="0" algn="l">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The paradigm involves behavioural learning to recognise a sequence that differs from others only in the ordering of its elements. In mouse experiments, sequences are delivered to the animal’s whiskers. Mice communicate detection of the sequence by licking for a water reward. </a:t>
            </a:r>
            <a:endParaRPr/>
          </a:p>
          <a:p>
            <a:pPr indent="-171450" lvl="0" marL="171450" rtl="0" algn="l">
              <a:spcBef>
                <a:spcPts val="36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These are *EXAMPLES* of sequences initially used within the training paradigm. They have structure on multiple timescales and several cues could be used to distinguish them. </a:t>
            </a:r>
            <a:endParaRPr sz="1200">
              <a:solidFill>
                <a:schemeClr val="dk1"/>
              </a:solidFill>
              <a:latin typeface="Calibri"/>
              <a:ea typeface="Calibri"/>
              <a:cs typeface="Calibri"/>
              <a:sym typeface="Calibri"/>
            </a:endParaRPr>
          </a:p>
          <a:p>
            <a:pPr indent="-171450" lvl="0" marL="171450" rtl="0" algn="l">
              <a:spcBef>
                <a:spcPts val="36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The paradigm is suitable also for humans and allows us to meaningfully compare the cues used by both species. </a:t>
            </a:r>
            <a:endParaRPr/>
          </a:p>
          <a:p>
            <a:pPr indent="-171450" lvl="0" marL="171450" rtl="0" algn="l">
              <a:spcBef>
                <a:spcPts val="36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It is also adaptable to auditory stimulation, allowing for comparison across sensory modalities as well. </a:t>
            </a:r>
            <a:endParaRPr/>
          </a:p>
          <a:p>
            <a:pPr indent="-171450" lvl="0" marL="171450" rtl="0" algn="l">
              <a:spcBef>
                <a:spcPts val="36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And we have now combined it with cutting-edge techniques for recording and manipulating neural activity, including electrophysiology, 2p imaging or optogenetics. All are now established in my lab, extending across multiple cortical regions. </a:t>
            </a:r>
            <a:endParaRPr/>
          </a:p>
          <a:p>
            <a:pPr indent="0" lvl="0" marL="0" rtl="0" algn="l">
              <a:spcBef>
                <a:spcPts val="0"/>
              </a:spcBef>
              <a:spcAft>
                <a:spcPts val="0"/>
              </a:spcAft>
              <a:buNone/>
            </a:pPr>
            <a:r>
              <a:t/>
            </a:r>
            <a:endParaRPr/>
          </a:p>
          <a:p>
            <a:pPr indent="0" lvl="0" marL="0" rtl="0" algn="l">
              <a:spcBef>
                <a:spcPts val="360"/>
              </a:spcBef>
              <a:spcAft>
                <a:spcPts val="0"/>
              </a:spcAft>
              <a:buNone/>
            </a:pPr>
            <a:r>
              <a:t/>
            </a:r>
            <a:endParaRPr/>
          </a:p>
        </p:txBody>
      </p:sp>
      <p:sp>
        <p:nvSpPr>
          <p:cNvPr id="493" name="Google Shape;493;g32a4661d3df_2_1229:notes"/>
          <p:cNvSpPr txBox="1"/>
          <p:nvPr>
            <p:ph idx="12" type="sldNum"/>
          </p:nvPr>
        </p:nvSpPr>
        <p:spPr>
          <a:xfrm>
            <a:off x="3884822" y="8685982"/>
            <a:ext cx="2972123" cy="455974"/>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2a4661d3df_2_1348: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g32a4661d3df_2_1348: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Object perception and discrimination are often understood in a hierarchical framework where sensory neurons respond to elementary physical properties of a stimulus while higher-order neurons are selective to more abstract features that identify the object.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So sensory encoder neurons respond to local physical events or features in the stimulus whenever they appear.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We know that neurons in the somatosensory pathway and primary somatosensory cortex respond like this.</a:t>
            </a:r>
            <a:endParaRPr/>
          </a:p>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“PREDICTIVE”</a:t>
            </a:r>
            <a:endParaRPr/>
          </a:p>
          <a:p>
            <a:pPr indent="0" lvl="0" marL="0" rtl="0" algn="l">
              <a:spcBef>
                <a:spcPts val="360"/>
              </a:spcBef>
              <a:spcAft>
                <a:spcPts val="0"/>
              </a:spcAft>
              <a:buNone/>
            </a:pPr>
            <a:r>
              <a:t/>
            </a:r>
            <a:endParaRPr/>
          </a:p>
        </p:txBody>
      </p:sp>
      <p:sp>
        <p:nvSpPr>
          <p:cNvPr id="544" name="Google Shape;544;g32a4661d3df_2_1348:notes"/>
          <p:cNvSpPr txBox="1"/>
          <p:nvPr>
            <p:ph idx="12" type="sldNum"/>
          </p:nvPr>
        </p:nvSpPr>
        <p:spPr>
          <a:xfrm>
            <a:off x="3884822" y="8685982"/>
            <a:ext cx="2972123" cy="455974"/>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2a4661d3df_2_1292: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7" name="Google Shape;577;g32a4661d3df_2_1292: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78" name="Google Shape;578;g32a4661d3df_2_1292:notes"/>
          <p:cNvSpPr txBox="1"/>
          <p:nvPr>
            <p:ph idx="12" type="sldNum"/>
          </p:nvPr>
        </p:nvSpPr>
        <p:spPr>
          <a:xfrm>
            <a:off x="3884822" y="8685982"/>
            <a:ext cx="2972123" cy="455974"/>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2a4661d3df_2_342:notes"/>
          <p:cNvSpPr/>
          <p:nvPr>
            <p:ph idx="2" type="sldImg"/>
          </p:nvPr>
        </p:nvSpPr>
        <p:spPr>
          <a:xfrm>
            <a:off x="1842596" y="684983"/>
            <a:ext cx="3172817" cy="34289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32a4661d3df_2_342:notes"/>
          <p:cNvSpPr txBox="1"/>
          <p:nvPr>
            <p:ph idx="1" type="body"/>
          </p:nvPr>
        </p:nvSpPr>
        <p:spPr>
          <a:xfrm>
            <a:off x="686120" y="4342991"/>
            <a:ext cx="5485768" cy="4116027"/>
          </a:xfrm>
          <a:prstGeom prst="rect">
            <a:avLst/>
          </a:prstGeom>
          <a:noFill/>
          <a:ln>
            <a:noFill/>
          </a:ln>
        </p:spPr>
        <p:txBody>
          <a:bodyPr anchorCtr="0" anchor="t" bIns="49500" lIns="99025" spcFirstLastPara="1" rIns="99025" wrap="square" tIns="49500">
            <a:noAutofit/>
          </a:bodyPr>
          <a:lstStyle/>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Object perception and discrimination are often understood in a hierarchical framework where sensory neurons respond to elementary physical properties of a stimulus while higher-order neurons are selective to more abstract features that identify the object.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So sensory encoder neurons respond to local physical events or features in the stimulus whenever they appear.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We know that neurons in the somatosensory pathway and primary somatosensory cortex respond like this.</a:t>
            </a:r>
            <a:endParaRPr/>
          </a:p>
          <a:p>
            <a:pPr indent="0" lvl="0" marL="0" marR="0" rtl="0" algn="l">
              <a:lnSpc>
                <a:spcPct val="100000"/>
              </a:lnSpc>
              <a:spcBef>
                <a:spcPts val="0"/>
              </a:spcBef>
              <a:spcAft>
                <a:spcPts val="0"/>
              </a:spcAft>
              <a:buClr>
                <a:srgbClr val="000000"/>
              </a:buClr>
              <a:buSzPts val="1200"/>
              <a:buFont typeface="Calibri"/>
              <a:buNone/>
            </a:pPr>
            <a:r>
              <a:rPr b="0" i="0" lang="en-GB" sz="1200" u="none" cap="none" strike="noStrike">
                <a:solidFill>
                  <a:srgbClr val="000000"/>
                </a:solidFill>
                <a:latin typeface="Calibri"/>
                <a:ea typeface="Calibri"/>
                <a:cs typeface="Calibri"/>
                <a:sym typeface="Calibri"/>
              </a:rPr>
              <a:t>“PREDICTIVE”</a:t>
            </a:r>
            <a:endParaRPr/>
          </a:p>
          <a:p>
            <a:pPr indent="0" lvl="0" marL="0" rtl="0" algn="l">
              <a:spcBef>
                <a:spcPts val="360"/>
              </a:spcBef>
              <a:spcAft>
                <a:spcPts val="0"/>
              </a:spcAft>
              <a:buNone/>
            </a:pPr>
            <a:r>
              <a:t/>
            </a:r>
            <a:endParaRPr/>
          </a:p>
        </p:txBody>
      </p:sp>
      <p:sp>
        <p:nvSpPr>
          <p:cNvPr id="585" name="Google Shape;585;g32a4661d3df_2_342:notes"/>
          <p:cNvSpPr txBox="1"/>
          <p:nvPr>
            <p:ph idx="12" type="sldNum"/>
          </p:nvPr>
        </p:nvSpPr>
        <p:spPr>
          <a:xfrm>
            <a:off x="3884822" y="8685982"/>
            <a:ext cx="2972123" cy="455974"/>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2a4661d3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2a4661d3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 name="Google Shape;62;p15"/>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lt1"/>
              </a:buClr>
              <a:buSzPts val="3200"/>
              <a:buFont typeface="Times New Roman"/>
              <a:buNone/>
              <a:defRPr/>
            </a:lvl1pPr>
            <a:lvl2pPr lvl="1" algn="ctr">
              <a:spcBef>
                <a:spcPts val="560"/>
              </a:spcBef>
              <a:spcAft>
                <a:spcPts val="0"/>
              </a:spcAft>
              <a:buClr>
                <a:schemeClr val="lt1"/>
              </a:buClr>
              <a:buSzPts val="2800"/>
              <a:buFont typeface="Times New Roman"/>
              <a:buNone/>
              <a:defRPr/>
            </a:lvl2pPr>
            <a:lvl3pPr lvl="2" algn="ctr">
              <a:spcBef>
                <a:spcPts val="480"/>
              </a:spcBef>
              <a:spcAft>
                <a:spcPts val="0"/>
              </a:spcAft>
              <a:buClr>
                <a:schemeClr val="lt1"/>
              </a:buClr>
              <a:buSzPts val="2400"/>
              <a:buFont typeface="Times New Roman"/>
              <a:buNone/>
              <a:defRPr/>
            </a:lvl3pPr>
            <a:lvl4pPr lvl="3" algn="ctr">
              <a:spcBef>
                <a:spcPts val="400"/>
              </a:spcBef>
              <a:spcAft>
                <a:spcPts val="0"/>
              </a:spcAft>
              <a:buClr>
                <a:schemeClr val="lt1"/>
              </a:buClr>
              <a:buSzPts val="2000"/>
              <a:buFont typeface="Times New Roman"/>
              <a:buNone/>
              <a:defRPr/>
            </a:lvl4pPr>
            <a:lvl5pPr lvl="4" algn="ctr">
              <a:spcBef>
                <a:spcPts val="400"/>
              </a:spcBef>
              <a:spcAft>
                <a:spcPts val="0"/>
              </a:spcAft>
              <a:buClr>
                <a:schemeClr val="lt1"/>
              </a:buClr>
              <a:buSzPts val="2000"/>
              <a:buFont typeface="Times New Roman"/>
              <a:buNone/>
              <a:defRPr/>
            </a:lvl5pPr>
            <a:lvl6pPr lvl="5" algn="ctr">
              <a:spcBef>
                <a:spcPts val="400"/>
              </a:spcBef>
              <a:spcAft>
                <a:spcPts val="0"/>
              </a:spcAft>
              <a:buClr>
                <a:schemeClr val="lt1"/>
              </a:buClr>
              <a:buSzPts val="2000"/>
              <a:buFont typeface="Times New Roman"/>
              <a:buNone/>
              <a:defRPr/>
            </a:lvl6pPr>
            <a:lvl7pPr lvl="6" algn="ctr">
              <a:spcBef>
                <a:spcPts val="400"/>
              </a:spcBef>
              <a:spcAft>
                <a:spcPts val="0"/>
              </a:spcAft>
              <a:buClr>
                <a:schemeClr val="lt1"/>
              </a:buClr>
              <a:buSzPts val="2000"/>
              <a:buFont typeface="Times New Roman"/>
              <a:buNone/>
              <a:defRPr/>
            </a:lvl7pPr>
            <a:lvl8pPr lvl="7" algn="ctr">
              <a:spcBef>
                <a:spcPts val="400"/>
              </a:spcBef>
              <a:spcAft>
                <a:spcPts val="0"/>
              </a:spcAft>
              <a:buClr>
                <a:schemeClr val="lt1"/>
              </a:buClr>
              <a:buSzPts val="2000"/>
              <a:buFont typeface="Times New Roman"/>
              <a:buNone/>
              <a:defRPr/>
            </a:lvl8pPr>
            <a:lvl9pPr lvl="8" algn="ctr">
              <a:spcBef>
                <a:spcPts val="400"/>
              </a:spcBef>
              <a:spcAft>
                <a:spcPts val="0"/>
              </a:spcAft>
              <a:buClr>
                <a:schemeClr val="lt1"/>
              </a:buClr>
              <a:buSzPts val="2000"/>
              <a:buFont typeface="Times New Roman"/>
              <a:buNone/>
              <a:defRPr/>
            </a:lvl9pPr>
          </a:lstStyle>
          <a:p/>
        </p:txBody>
      </p:sp>
      <p:sp>
        <p:nvSpPr>
          <p:cNvPr id="63" name="Google Shape;63;p15"/>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5"/>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685800" y="457200"/>
            <a:ext cx="77724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6"/>
          <p:cNvSpPr txBox="1"/>
          <p:nvPr>
            <p:ph idx="1" type="body"/>
          </p:nvPr>
        </p:nvSpPr>
        <p:spPr>
          <a:xfrm>
            <a:off x="685800" y="1485900"/>
            <a:ext cx="7772400" cy="3086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69" name="Google Shape;69;p16"/>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lt1"/>
              </a:buClr>
              <a:buSzPts val="2000"/>
              <a:buFont typeface="Times New Roman"/>
              <a:buNone/>
              <a:defRPr sz="2000"/>
            </a:lvl1pPr>
            <a:lvl2pPr indent="-228600" lvl="1" marL="914400" algn="l">
              <a:spcBef>
                <a:spcPts val="360"/>
              </a:spcBef>
              <a:spcAft>
                <a:spcPts val="0"/>
              </a:spcAft>
              <a:buClr>
                <a:schemeClr val="lt1"/>
              </a:buClr>
              <a:buSzPts val="1800"/>
              <a:buFont typeface="Times New Roman"/>
              <a:buNone/>
              <a:defRPr sz="1800"/>
            </a:lvl2pPr>
            <a:lvl3pPr indent="-228600" lvl="2" marL="1371600" algn="l">
              <a:spcBef>
                <a:spcPts val="320"/>
              </a:spcBef>
              <a:spcAft>
                <a:spcPts val="0"/>
              </a:spcAft>
              <a:buClr>
                <a:schemeClr val="lt1"/>
              </a:buClr>
              <a:buSzPts val="1600"/>
              <a:buFont typeface="Times New Roman"/>
              <a:buNone/>
              <a:defRPr sz="1600"/>
            </a:lvl3pPr>
            <a:lvl4pPr indent="-228600" lvl="3" marL="1828800" algn="l">
              <a:spcBef>
                <a:spcPts val="280"/>
              </a:spcBef>
              <a:spcAft>
                <a:spcPts val="0"/>
              </a:spcAft>
              <a:buClr>
                <a:schemeClr val="lt1"/>
              </a:buClr>
              <a:buSzPts val="1400"/>
              <a:buFont typeface="Times New Roman"/>
              <a:buNone/>
              <a:defRPr sz="1400"/>
            </a:lvl4pPr>
            <a:lvl5pPr indent="-228600" lvl="4" marL="2286000" algn="l">
              <a:spcBef>
                <a:spcPts val="280"/>
              </a:spcBef>
              <a:spcAft>
                <a:spcPts val="0"/>
              </a:spcAft>
              <a:buClr>
                <a:schemeClr val="lt1"/>
              </a:buClr>
              <a:buSzPts val="1400"/>
              <a:buFont typeface="Times New Roman"/>
              <a:buNone/>
              <a:defRPr sz="1400"/>
            </a:lvl5pPr>
            <a:lvl6pPr indent="-228600" lvl="5" marL="2743200" algn="l">
              <a:spcBef>
                <a:spcPts val="280"/>
              </a:spcBef>
              <a:spcAft>
                <a:spcPts val="0"/>
              </a:spcAft>
              <a:buClr>
                <a:schemeClr val="lt1"/>
              </a:buClr>
              <a:buSzPts val="1400"/>
              <a:buFont typeface="Times New Roman"/>
              <a:buNone/>
              <a:defRPr sz="1400"/>
            </a:lvl6pPr>
            <a:lvl7pPr indent="-228600" lvl="6" marL="3200400" algn="l">
              <a:spcBef>
                <a:spcPts val="280"/>
              </a:spcBef>
              <a:spcAft>
                <a:spcPts val="0"/>
              </a:spcAft>
              <a:buClr>
                <a:schemeClr val="lt1"/>
              </a:buClr>
              <a:buSzPts val="1400"/>
              <a:buFont typeface="Times New Roman"/>
              <a:buNone/>
              <a:defRPr sz="1400"/>
            </a:lvl7pPr>
            <a:lvl8pPr indent="-228600" lvl="7" marL="3657600" algn="l">
              <a:spcBef>
                <a:spcPts val="280"/>
              </a:spcBef>
              <a:spcAft>
                <a:spcPts val="0"/>
              </a:spcAft>
              <a:buClr>
                <a:schemeClr val="lt1"/>
              </a:buClr>
              <a:buSzPts val="1400"/>
              <a:buFont typeface="Times New Roman"/>
              <a:buNone/>
              <a:defRPr sz="1400"/>
            </a:lvl8pPr>
            <a:lvl9pPr indent="-228600" lvl="8" marL="4114800" algn="l">
              <a:spcBef>
                <a:spcPts val="280"/>
              </a:spcBef>
              <a:spcAft>
                <a:spcPts val="0"/>
              </a:spcAft>
              <a:buClr>
                <a:schemeClr val="lt1"/>
              </a:buClr>
              <a:buSzPts val="1400"/>
              <a:buFont typeface="Times New Roman"/>
              <a:buNone/>
              <a:defRPr sz="1400"/>
            </a:lvl9pPr>
          </a:lstStyle>
          <a:p/>
        </p:txBody>
      </p:sp>
      <p:sp>
        <p:nvSpPr>
          <p:cNvPr id="75" name="Google Shape;75;p17"/>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685800" y="457200"/>
            <a:ext cx="77724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8"/>
          <p:cNvSpPr txBox="1"/>
          <p:nvPr>
            <p:ph idx="1" type="body"/>
          </p:nvPr>
        </p:nvSpPr>
        <p:spPr>
          <a:xfrm>
            <a:off x="685800" y="1485900"/>
            <a:ext cx="3810000" cy="30861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81" name="Google Shape;81;p18"/>
          <p:cNvSpPr txBox="1"/>
          <p:nvPr>
            <p:ph idx="2" type="body"/>
          </p:nvPr>
        </p:nvSpPr>
        <p:spPr>
          <a:xfrm>
            <a:off x="4648200" y="1485900"/>
            <a:ext cx="3810000" cy="30861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Times New Roman"/>
              <a:buChar char="•"/>
              <a:defRPr sz="2800"/>
            </a:lvl1pPr>
            <a:lvl2pPr indent="-381000" lvl="1" marL="914400" algn="l">
              <a:spcBef>
                <a:spcPts val="480"/>
              </a:spcBef>
              <a:spcAft>
                <a:spcPts val="0"/>
              </a:spcAft>
              <a:buClr>
                <a:schemeClr val="lt1"/>
              </a:buClr>
              <a:buSzPts val="2400"/>
              <a:buFont typeface="Times New Roman"/>
              <a:buChar char="–"/>
              <a:defRPr sz="2400"/>
            </a:lvl2pPr>
            <a:lvl3pPr indent="-355600" lvl="2" marL="1371600" algn="l">
              <a:spcBef>
                <a:spcPts val="400"/>
              </a:spcBef>
              <a:spcAft>
                <a:spcPts val="0"/>
              </a:spcAft>
              <a:buClr>
                <a:schemeClr val="lt1"/>
              </a:buClr>
              <a:buSzPts val="2000"/>
              <a:buFont typeface="Times New Roman"/>
              <a:buChar char="•"/>
              <a:defRPr sz="2000"/>
            </a:lvl3pPr>
            <a:lvl4pPr indent="-342900" lvl="3" marL="1828800" algn="l">
              <a:spcBef>
                <a:spcPts val="360"/>
              </a:spcBef>
              <a:spcAft>
                <a:spcPts val="0"/>
              </a:spcAft>
              <a:buClr>
                <a:schemeClr val="lt1"/>
              </a:buClr>
              <a:buSzPts val="1800"/>
              <a:buFont typeface="Times New Roman"/>
              <a:buChar char="–"/>
              <a:defRPr sz="1800"/>
            </a:lvl4pPr>
            <a:lvl5pPr indent="-342900" lvl="4" marL="2286000" algn="l">
              <a:spcBef>
                <a:spcPts val="360"/>
              </a:spcBef>
              <a:spcAft>
                <a:spcPts val="0"/>
              </a:spcAft>
              <a:buClr>
                <a:schemeClr val="lt1"/>
              </a:buClr>
              <a:buSzPts val="1800"/>
              <a:buFont typeface="Times New Roman"/>
              <a:buChar char="»"/>
              <a:defRPr sz="1800"/>
            </a:lvl5pPr>
            <a:lvl6pPr indent="-342900" lvl="5" marL="2743200" algn="l">
              <a:spcBef>
                <a:spcPts val="360"/>
              </a:spcBef>
              <a:spcAft>
                <a:spcPts val="0"/>
              </a:spcAft>
              <a:buClr>
                <a:schemeClr val="lt1"/>
              </a:buClr>
              <a:buSzPts val="1800"/>
              <a:buFont typeface="Times New Roman"/>
              <a:buChar char="»"/>
              <a:defRPr sz="1800"/>
            </a:lvl6pPr>
            <a:lvl7pPr indent="-342900" lvl="6" marL="3200400" algn="l">
              <a:spcBef>
                <a:spcPts val="360"/>
              </a:spcBef>
              <a:spcAft>
                <a:spcPts val="0"/>
              </a:spcAft>
              <a:buClr>
                <a:schemeClr val="lt1"/>
              </a:buClr>
              <a:buSzPts val="1800"/>
              <a:buFont typeface="Times New Roman"/>
              <a:buChar char="»"/>
              <a:defRPr sz="1800"/>
            </a:lvl7pPr>
            <a:lvl8pPr indent="-342900" lvl="7" marL="3657600" algn="l">
              <a:spcBef>
                <a:spcPts val="360"/>
              </a:spcBef>
              <a:spcAft>
                <a:spcPts val="0"/>
              </a:spcAft>
              <a:buClr>
                <a:schemeClr val="lt1"/>
              </a:buClr>
              <a:buSzPts val="1800"/>
              <a:buFont typeface="Times New Roman"/>
              <a:buChar char="»"/>
              <a:defRPr sz="1800"/>
            </a:lvl8pPr>
            <a:lvl9pPr indent="-342900" lvl="8" marL="4114800" algn="l">
              <a:spcBef>
                <a:spcPts val="360"/>
              </a:spcBef>
              <a:spcAft>
                <a:spcPts val="0"/>
              </a:spcAft>
              <a:buClr>
                <a:schemeClr val="lt1"/>
              </a:buClr>
              <a:buSzPts val="1800"/>
              <a:buFont typeface="Times New Roman"/>
              <a:buChar char="»"/>
              <a:defRPr sz="1800"/>
            </a:lvl9pPr>
          </a:lstStyle>
          <a:p/>
        </p:txBody>
      </p:sp>
      <p:sp>
        <p:nvSpPr>
          <p:cNvPr id="82" name="Google Shape;82;p18"/>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8"/>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 name="Google Shape;87;p19"/>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88" name="Google Shape;88;p19"/>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89" name="Google Shape;89;p19"/>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Times New Roman"/>
              <a:buNone/>
              <a:defRPr b="1" sz="2400"/>
            </a:lvl1pPr>
            <a:lvl2pPr indent="-228600" lvl="1" marL="914400" algn="l">
              <a:spcBef>
                <a:spcPts val="400"/>
              </a:spcBef>
              <a:spcAft>
                <a:spcPts val="0"/>
              </a:spcAft>
              <a:buClr>
                <a:schemeClr val="lt1"/>
              </a:buClr>
              <a:buSzPts val="2000"/>
              <a:buFont typeface="Times New Roman"/>
              <a:buNone/>
              <a:defRPr b="1" sz="2000"/>
            </a:lvl2pPr>
            <a:lvl3pPr indent="-228600" lvl="2" marL="1371600" algn="l">
              <a:spcBef>
                <a:spcPts val="360"/>
              </a:spcBef>
              <a:spcAft>
                <a:spcPts val="0"/>
              </a:spcAft>
              <a:buClr>
                <a:schemeClr val="lt1"/>
              </a:buClr>
              <a:buSzPts val="1800"/>
              <a:buFont typeface="Times New Roman"/>
              <a:buNone/>
              <a:defRPr b="1" sz="1800"/>
            </a:lvl3pPr>
            <a:lvl4pPr indent="-228600" lvl="3" marL="1828800" algn="l">
              <a:spcBef>
                <a:spcPts val="320"/>
              </a:spcBef>
              <a:spcAft>
                <a:spcPts val="0"/>
              </a:spcAft>
              <a:buClr>
                <a:schemeClr val="lt1"/>
              </a:buClr>
              <a:buSzPts val="1600"/>
              <a:buFont typeface="Times New Roman"/>
              <a:buNone/>
              <a:defRPr b="1" sz="1600"/>
            </a:lvl4pPr>
            <a:lvl5pPr indent="-228600" lvl="4" marL="2286000" algn="l">
              <a:spcBef>
                <a:spcPts val="320"/>
              </a:spcBef>
              <a:spcAft>
                <a:spcPts val="0"/>
              </a:spcAft>
              <a:buClr>
                <a:schemeClr val="lt1"/>
              </a:buClr>
              <a:buSzPts val="1600"/>
              <a:buFont typeface="Times New Roman"/>
              <a:buNone/>
              <a:defRPr b="1" sz="1600"/>
            </a:lvl5pPr>
            <a:lvl6pPr indent="-228600" lvl="5" marL="2743200" algn="l">
              <a:spcBef>
                <a:spcPts val="320"/>
              </a:spcBef>
              <a:spcAft>
                <a:spcPts val="0"/>
              </a:spcAft>
              <a:buClr>
                <a:schemeClr val="lt1"/>
              </a:buClr>
              <a:buSzPts val="1600"/>
              <a:buFont typeface="Times New Roman"/>
              <a:buNone/>
              <a:defRPr b="1" sz="1600"/>
            </a:lvl6pPr>
            <a:lvl7pPr indent="-228600" lvl="6" marL="3200400" algn="l">
              <a:spcBef>
                <a:spcPts val="320"/>
              </a:spcBef>
              <a:spcAft>
                <a:spcPts val="0"/>
              </a:spcAft>
              <a:buClr>
                <a:schemeClr val="lt1"/>
              </a:buClr>
              <a:buSzPts val="1600"/>
              <a:buFont typeface="Times New Roman"/>
              <a:buNone/>
              <a:defRPr b="1" sz="1600"/>
            </a:lvl7pPr>
            <a:lvl8pPr indent="-228600" lvl="7" marL="3657600" algn="l">
              <a:spcBef>
                <a:spcPts val="320"/>
              </a:spcBef>
              <a:spcAft>
                <a:spcPts val="0"/>
              </a:spcAft>
              <a:buClr>
                <a:schemeClr val="lt1"/>
              </a:buClr>
              <a:buSzPts val="1600"/>
              <a:buFont typeface="Times New Roman"/>
              <a:buNone/>
              <a:defRPr b="1" sz="1600"/>
            </a:lvl8pPr>
            <a:lvl9pPr indent="-228600" lvl="8" marL="4114800" algn="l">
              <a:spcBef>
                <a:spcPts val="320"/>
              </a:spcBef>
              <a:spcAft>
                <a:spcPts val="0"/>
              </a:spcAft>
              <a:buClr>
                <a:schemeClr val="lt1"/>
              </a:buClr>
              <a:buSzPts val="1600"/>
              <a:buFont typeface="Times New Roman"/>
              <a:buNone/>
              <a:defRPr b="1" sz="1600"/>
            </a:lvl9pPr>
          </a:lstStyle>
          <a:p/>
        </p:txBody>
      </p:sp>
      <p:sp>
        <p:nvSpPr>
          <p:cNvPr id="90" name="Google Shape;90;p19"/>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Times New Roman"/>
              <a:buChar char="•"/>
              <a:defRPr sz="2400"/>
            </a:lvl1pPr>
            <a:lvl2pPr indent="-355600" lvl="1" marL="914400" algn="l">
              <a:spcBef>
                <a:spcPts val="400"/>
              </a:spcBef>
              <a:spcAft>
                <a:spcPts val="0"/>
              </a:spcAft>
              <a:buClr>
                <a:schemeClr val="lt1"/>
              </a:buClr>
              <a:buSzPts val="2000"/>
              <a:buFont typeface="Times New Roman"/>
              <a:buChar char="–"/>
              <a:defRPr sz="2000"/>
            </a:lvl2pPr>
            <a:lvl3pPr indent="-342900" lvl="2" marL="1371600" algn="l">
              <a:spcBef>
                <a:spcPts val="360"/>
              </a:spcBef>
              <a:spcAft>
                <a:spcPts val="0"/>
              </a:spcAft>
              <a:buClr>
                <a:schemeClr val="lt1"/>
              </a:buClr>
              <a:buSzPts val="1800"/>
              <a:buFont typeface="Times New Roman"/>
              <a:buChar char="•"/>
              <a:defRPr sz="1800"/>
            </a:lvl3pPr>
            <a:lvl4pPr indent="-330200" lvl="3" marL="1828800" algn="l">
              <a:spcBef>
                <a:spcPts val="320"/>
              </a:spcBef>
              <a:spcAft>
                <a:spcPts val="0"/>
              </a:spcAft>
              <a:buClr>
                <a:schemeClr val="lt1"/>
              </a:buClr>
              <a:buSzPts val="1600"/>
              <a:buFont typeface="Times New Roman"/>
              <a:buChar char="–"/>
              <a:defRPr sz="1600"/>
            </a:lvl4pPr>
            <a:lvl5pPr indent="-330200" lvl="4" marL="2286000" algn="l">
              <a:spcBef>
                <a:spcPts val="320"/>
              </a:spcBef>
              <a:spcAft>
                <a:spcPts val="0"/>
              </a:spcAft>
              <a:buClr>
                <a:schemeClr val="lt1"/>
              </a:buClr>
              <a:buSzPts val="1600"/>
              <a:buFont typeface="Times New Roman"/>
              <a:buChar char="»"/>
              <a:defRPr sz="1600"/>
            </a:lvl5pPr>
            <a:lvl6pPr indent="-330200" lvl="5" marL="2743200" algn="l">
              <a:spcBef>
                <a:spcPts val="320"/>
              </a:spcBef>
              <a:spcAft>
                <a:spcPts val="0"/>
              </a:spcAft>
              <a:buClr>
                <a:schemeClr val="lt1"/>
              </a:buClr>
              <a:buSzPts val="1600"/>
              <a:buFont typeface="Times New Roman"/>
              <a:buChar char="»"/>
              <a:defRPr sz="1600"/>
            </a:lvl6pPr>
            <a:lvl7pPr indent="-330200" lvl="6" marL="3200400" algn="l">
              <a:spcBef>
                <a:spcPts val="320"/>
              </a:spcBef>
              <a:spcAft>
                <a:spcPts val="0"/>
              </a:spcAft>
              <a:buClr>
                <a:schemeClr val="lt1"/>
              </a:buClr>
              <a:buSzPts val="1600"/>
              <a:buFont typeface="Times New Roman"/>
              <a:buChar char="»"/>
              <a:defRPr sz="1600"/>
            </a:lvl7pPr>
            <a:lvl8pPr indent="-330200" lvl="7" marL="3657600" algn="l">
              <a:spcBef>
                <a:spcPts val="320"/>
              </a:spcBef>
              <a:spcAft>
                <a:spcPts val="0"/>
              </a:spcAft>
              <a:buClr>
                <a:schemeClr val="lt1"/>
              </a:buClr>
              <a:buSzPts val="1600"/>
              <a:buFont typeface="Times New Roman"/>
              <a:buChar char="»"/>
              <a:defRPr sz="1600"/>
            </a:lvl8pPr>
            <a:lvl9pPr indent="-330200" lvl="8" marL="4114800" algn="l">
              <a:spcBef>
                <a:spcPts val="320"/>
              </a:spcBef>
              <a:spcAft>
                <a:spcPts val="0"/>
              </a:spcAft>
              <a:buClr>
                <a:schemeClr val="lt1"/>
              </a:buClr>
              <a:buSzPts val="1600"/>
              <a:buFont typeface="Times New Roman"/>
              <a:buChar char="»"/>
              <a:defRPr sz="1600"/>
            </a:lvl9pPr>
          </a:lstStyle>
          <a:p/>
        </p:txBody>
      </p:sp>
      <p:sp>
        <p:nvSpPr>
          <p:cNvPr id="91" name="Google Shape;91;p19"/>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685800" y="457200"/>
            <a:ext cx="77724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 name="Google Shape;96;p20"/>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 name="Google Shape;101;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Times New Roman"/>
              <a:buChar char="•"/>
              <a:defRPr sz="3200"/>
            </a:lvl1pPr>
            <a:lvl2pPr indent="-406400" lvl="1" marL="914400" algn="l">
              <a:spcBef>
                <a:spcPts val="560"/>
              </a:spcBef>
              <a:spcAft>
                <a:spcPts val="0"/>
              </a:spcAft>
              <a:buClr>
                <a:schemeClr val="lt1"/>
              </a:buClr>
              <a:buSzPts val="2800"/>
              <a:buFont typeface="Times New Roman"/>
              <a:buChar char="–"/>
              <a:defRPr sz="2800"/>
            </a:lvl2pPr>
            <a:lvl3pPr indent="-381000" lvl="2" marL="1371600" algn="l">
              <a:spcBef>
                <a:spcPts val="480"/>
              </a:spcBef>
              <a:spcAft>
                <a:spcPts val="0"/>
              </a:spcAft>
              <a:buClr>
                <a:schemeClr val="lt1"/>
              </a:buClr>
              <a:buSzPts val="2400"/>
              <a:buFont typeface="Times New Roman"/>
              <a:buChar char="•"/>
              <a:defRPr sz="2400"/>
            </a:lvl3pPr>
            <a:lvl4pPr indent="-355600" lvl="3" marL="1828800" algn="l">
              <a:spcBef>
                <a:spcPts val="400"/>
              </a:spcBef>
              <a:spcAft>
                <a:spcPts val="0"/>
              </a:spcAft>
              <a:buClr>
                <a:schemeClr val="lt1"/>
              </a:buClr>
              <a:buSzPts val="2000"/>
              <a:buFont typeface="Times New Roman"/>
              <a:buChar char="–"/>
              <a:defRPr sz="2000"/>
            </a:lvl4pPr>
            <a:lvl5pPr indent="-355600" lvl="4" marL="2286000" algn="l">
              <a:spcBef>
                <a:spcPts val="400"/>
              </a:spcBef>
              <a:spcAft>
                <a:spcPts val="0"/>
              </a:spcAft>
              <a:buClr>
                <a:schemeClr val="lt1"/>
              </a:buClr>
              <a:buSzPts val="2000"/>
              <a:buFont typeface="Times New Roman"/>
              <a:buChar char="»"/>
              <a:defRPr sz="2000"/>
            </a:lvl5pPr>
            <a:lvl6pPr indent="-355600" lvl="5" marL="2743200" algn="l">
              <a:spcBef>
                <a:spcPts val="400"/>
              </a:spcBef>
              <a:spcAft>
                <a:spcPts val="0"/>
              </a:spcAft>
              <a:buClr>
                <a:schemeClr val="lt1"/>
              </a:buClr>
              <a:buSzPts val="2000"/>
              <a:buFont typeface="Times New Roman"/>
              <a:buChar char="»"/>
              <a:defRPr sz="2000"/>
            </a:lvl6pPr>
            <a:lvl7pPr indent="-355600" lvl="6" marL="3200400" algn="l">
              <a:spcBef>
                <a:spcPts val="400"/>
              </a:spcBef>
              <a:spcAft>
                <a:spcPts val="0"/>
              </a:spcAft>
              <a:buClr>
                <a:schemeClr val="lt1"/>
              </a:buClr>
              <a:buSzPts val="2000"/>
              <a:buFont typeface="Times New Roman"/>
              <a:buChar char="»"/>
              <a:defRPr sz="2000"/>
            </a:lvl7pPr>
            <a:lvl8pPr indent="-355600" lvl="7" marL="3657600" algn="l">
              <a:spcBef>
                <a:spcPts val="400"/>
              </a:spcBef>
              <a:spcAft>
                <a:spcPts val="0"/>
              </a:spcAft>
              <a:buClr>
                <a:schemeClr val="lt1"/>
              </a:buClr>
              <a:buSzPts val="2000"/>
              <a:buFont typeface="Times New Roman"/>
              <a:buChar char="»"/>
              <a:defRPr sz="2000"/>
            </a:lvl8pPr>
            <a:lvl9pPr indent="-355600" lvl="8" marL="4114800" algn="l">
              <a:spcBef>
                <a:spcPts val="400"/>
              </a:spcBef>
              <a:spcAft>
                <a:spcPts val="0"/>
              </a:spcAft>
              <a:buClr>
                <a:schemeClr val="lt1"/>
              </a:buClr>
              <a:buSzPts val="2000"/>
              <a:buFont typeface="Times New Roman"/>
              <a:buChar char="»"/>
              <a:defRPr sz="2000"/>
            </a:lvl9pPr>
          </a:lstStyle>
          <a:p/>
        </p:txBody>
      </p:sp>
      <p:sp>
        <p:nvSpPr>
          <p:cNvPr id="102" name="Google Shape;102;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103" name="Google Shape;103;p21"/>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sp>
      <p:sp>
        <p:nvSpPr>
          <p:cNvPr id="109" name="Google Shape;109;p2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Times New Roman"/>
              <a:buNone/>
              <a:defRPr sz="1400"/>
            </a:lvl1pPr>
            <a:lvl2pPr indent="-228600" lvl="1" marL="914400" algn="l">
              <a:spcBef>
                <a:spcPts val="240"/>
              </a:spcBef>
              <a:spcAft>
                <a:spcPts val="0"/>
              </a:spcAft>
              <a:buClr>
                <a:schemeClr val="lt1"/>
              </a:buClr>
              <a:buSzPts val="1200"/>
              <a:buFont typeface="Times New Roman"/>
              <a:buNone/>
              <a:defRPr sz="1200"/>
            </a:lvl2pPr>
            <a:lvl3pPr indent="-228600" lvl="2" marL="1371600" algn="l">
              <a:spcBef>
                <a:spcPts val="200"/>
              </a:spcBef>
              <a:spcAft>
                <a:spcPts val="0"/>
              </a:spcAft>
              <a:buClr>
                <a:schemeClr val="lt1"/>
              </a:buClr>
              <a:buSzPts val="1000"/>
              <a:buFont typeface="Times New Roman"/>
              <a:buNone/>
              <a:defRPr sz="1000"/>
            </a:lvl3pPr>
            <a:lvl4pPr indent="-228600" lvl="3" marL="1828800" algn="l">
              <a:spcBef>
                <a:spcPts val="180"/>
              </a:spcBef>
              <a:spcAft>
                <a:spcPts val="0"/>
              </a:spcAft>
              <a:buClr>
                <a:schemeClr val="lt1"/>
              </a:buClr>
              <a:buSzPts val="900"/>
              <a:buFont typeface="Times New Roman"/>
              <a:buNone/>
              <a:defRPr sz="900"/>
            </a:lvl4pPr>
            <a:lvl5pPr indent="-228600" lvl="4" marL="2286000" algn="l">
              <a:spcBef>
                <a:spcPts val="180"/>
              </a:spcBef>
              <a:spcAft>
                <a:spcPts val="0"/>
              </a:spcAft>
              <a:buClr>
                <a:schemeClr val="lt1"/>
              </a:buClr>
              <a:buSzPts val="900"/>
              <a:buFont typeface="Times New Roman"/>
              <a:buNone/>
              <a:defRPr sz="900"/>
            </a:lvl5pPr>
            <a:lvl6pPr indent="-228600" lvl="5" marL="2743200" algn="l">
              <a:spcBef>
                <a:spcPts val="180"/>
              </a:spcBef>
              <a:spcAft>
                <a:spcPts val="0"/>
              </a:spcAft>
              <a:buClr>
                <a:schemeClr val="lt1"/>
              </a:buClr>
              <a:buSzPts val="900"/>
              <a:buFont typeface="Times New Roman"/>
              <a:buNone/>
              <a:defRPr sz="900"/>
            </a:lvl6pPr>
            <a:lvl7pPr indent="-228600" lvl="6" marL="3200400" algn="l">
              <a:spcBef>
                <a:spcPts val="180"/>
              </a:spcBef>
              <a:spcAft>
                <a:spcPts val="0"/>
              </a:spcAft>
              <a:buClr>
                <a:schemeClr val="lt1"/>
              </a:buClr>
              <a:buSzPts val="900"/>
              <a:buFont typeface="Times New Roman"/>
              <a:buNone/>
              <a:defRPr sz="900"/>
            </a:lvl7pPr>
            <a:lvl8pPr indent="-228600" lvl="7" marL="3657600" algn="l">
              <a:spcBef>
                <a:spcPts val="180"/>
              </a:spcBef>
              <a:spcAft>
                <a:spcPts val="0"/>
              </a:spcAft>
              <a:buClr>
                <a:schemeClr val="lt1"/>
              </a:buClr>
              <a:buSzPts val="900"/>
              <a:buFont typeface="Times New Roman"/>
              <a:buNone/>
              <a:defRPr sz="900"/>
            </a:lvl8pPr>
            <a:lvl9pPr indent="-228600" lvl="8" marL="4114800" algn="l">
              <a:spcBef>
                <a:spcPts val="180"/>
              </a:spcBef>
              <a:spcAft>
                <a:spcPts val="0"/>
              </a:spcAft>
              <a:buClr>
                <a:schemeClr val="lt1"/>
              </a:buClr>
              <a:buSzPts val="900"/>
              <a:buFont typeface="Times New Roman"/>
              <a:buNone/>
              <a:defRPr sz="900"/>
            </a:lvl9pPr>
          </a:lstStyle>
          <a:p/>
        </p:txBody>
      </p:sp>
      <p:sp>
        <p:nvSpPr>
          <p:cNvPr id="110" name="Google Shape;110;p22"/>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85800" y="457200"/>
            <a:ext cx="77724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 name="Google Shape;115;p23"/>
          <p:cNvSpPr txBox="1"/>
          <p:nvPr>
            <p:ph idx="1" type="body"/>
          </p:nvPr>
        </p:nvSpPr>
        <p:spPr>
          <a:xfrm rot="5400000">
            <a:off x="3028950" y="-857250"/>
            <a:ext cx="30861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16" name="Google Shape;116;p23"/>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29250" y="1543050"/>
            <a:ext cx="41148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 name="Google Shape;121;p24"/>
          <p:cNvSpPr txBox="1"/>
          <p:nvPr>
            <p:ph idx="1" type="body"/>
          </p:nvPr>
        </p:nvSpPr>
        <p:spPr>
          <a:xfrm rot="5400000">
            <a:off x="1466850" y="-323850"/>
            <a:ext cx="41148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22" name="Google Shape;122;p24"/>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FFFFFF"/>
                </a:solidFill>
                <a:latin typeface="Times New Roman"/>
                <a:ea typeface="Times New Roman"/>
                <a:cs typeface="Times New Roman"/>
                <a:sym typeface="Times New Roman"/>
              </a:defRPr>
            </a:lvl1pPr>
            <a:lvl2pPr indent="0" lvl="1" marL="0" marR="0" algn="r">
              <a:spcBef>
                <a:spcPts val="0"/>
              </a:spcBef>
              <a:spcAft>
                <a:spcPts val="0"/>
              </a:spcAft>
              <a:buNone/>
              <a:defRPr sz="1400">
                <a:solidFill>
                  <a:srgbClr val="FFFFFF"/>
                </a:solidFill>
                <a:latin typeface="Times New Roman"/>
                <a:ea typeface="Times New Roman"/>
                <a:cs typeface="Times New Roman"/>
                <a:sym typeface="Times New Roman"/>
              </a:defRPr>
            </a:lvl2pPr>
            <a:lvl3pPr indent="0" lvl="2" marL="0" marR="0" algn="r">
              <a:spcBef>
                <a:spcPts val="0"/>
              </a:spcBef>
              <a:spcAft>
                <a:spcPts val="0"/>
              </a:spcAft>
              <a:buNone/>
              <a:defRPr sz="1400">
                <a:solidFill>
                  <a:srgbClr val="FFFFFF"/>
                </a:solidFill>
                <a:latin typeface="Times New Roman"/>
                <a:ea typeface="Times New Roman"/>
                <a:cs typeface="Times New Roman"/>
                <a:sym typeface="Times New Roman"/>
              </a:defRPr>
            </a:lvl3pPr>
            <a:lvl4pPr indent="0" lvl="3" marL="0" marR="0" algn="r">
              <a:spcBef>
                <a:spcPts val="0"/>
              </a:spcBef>
              <a:spcAft>
                <a:spcPts val="0"/>
              </a:spcAft>
              <a:buNone/>
              <a:defRPr sz="1400">
                <a:solidFill>
                  <a:srgbClr val="FFFFFF"/>
                </a:solidFill>
                <a:latin typeface="Times New Roman"/>
                <a:ea typeface="Times New Roman"/>
                <a:cs typeface="Times New Roman"/>
                <a:sym typeface="Times New Roman"/>
              </a:defRPr>
            </a:lvl4pPr>
            <a:lvl5pPr indent="0" lvl="4" marL="0" marR="0" algn="r">
              <a:spcBef>
                <a:spcPts val="0"/>
              </a:spcBef>
              <a:spcAft>
                <a:spcPts val="0"/>
              </a:spcAft>
              <a:buNone/>
              <a:defRPr sz="1400">
                <a:solidFill>
                  <a:srgbClr val="FFFFFF"/>
                </a:solidFill>
                <a:latin typeface="Times New Roman"/>
                <a:ea typeface="Times New Roman"/>
                <a:cs typeface="Times New Roman"/>
                <a:sym typeface="Times New Roman"/>
              </a:defRPr>
            </a:lvl5pPr>
            <a:lvl6pPr indent="0" lvl="5" marL="0" marR="0" algn="r">
              <a:spcBef>
                <a:spcPts val="0"/>
              </a:spcBef>
              <a:spcAft>
                <a:spcPts val="0"/>
              </a:spcAft>
              <a:buNone/>
              <a:defRPr sz="1400">
                <a:solidFill>
                  <a:srgbClr val="FFFFFF"/>
                </a:solidFill>
                <a:latin typeface="Times New Roman"/>
                <a:ea typeface="Times New Roman"/>
                <a:cs typeface="Times New Roman"/>
                <a:sym typeface="Times New Roman"/>
              </a:defRPr>
            </a:lvl6pPr>
            <a:lvl7pPr indent="0" lvl="6" marL="0" marR="0" algn="r">
              <a:spcBef>
                <a:spcPts val="0"/>
              </a:spcBef>
              <a:spcAft>
                <a:spcPts val="0"/>
              </a:spcAft>
              <a:buNone/>
              <a:defRPr sz="1400">
                <a:solidFill>
                  <a:srgbClr val="FFFFFF"/>
                </a:solidFill>
                <a:latin typeface="Times New Roman"/>
                <a:ea typeface="Times New Roman"/>
                <a:cs typeface="Times New Roman"/>
                <a:sym typeface="Times New Roman"/>
              </a:defRPr>
            </a:lvl7pPr>
            <a:lvl8pPr indent="0" lvl="7" marL="0" marR="0" algn="r">
              <a:spcBef>
                <a:spcPts val="0"/>
              </a:spcBef>
              <a:spcAft>
                <a:spcPts val="0"/>
              </a:spcAft>
              <a:buNone/>
              <a:defRPr sz="1400">
                <a:solidFill>
                  <a:srgbClr val="FFFFFF"/>
                </a:solidFill>
                <a:latin typeface="Times New Roman"/>
                <a:ea typeface="Times New Roman"/>
                <a:cs typeface="Times New Roman"/>
                <a:sym typeface="Times New Roman"/>
              </a:defRPr>
            </a:lvl8pPr>
            <a:lvl9pPr indent="0" lvl="8" marL="0" marR="0" algn="r">
              <a:spcBef>
                <a:spcPts val="0"/>
              </a:spcBef>
              <a:spcAft>
                <a:spcPts val="0"/>
              </a:spcAft>
              <a:buNone/>
              <a:defRPr sz="1400">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31" name="Shape 131"/>
        <p:cNvGrpSpPr/>
        <p:nvPr/>
      </p:nvGrpSpPr>
      <p:grpSpPr>
        <a:xfrm>
          <a:off x="0" y="0"/>
          <a:ext cx="0" cy="0"/>
          <a:chOff x="0" y="0"/>
          <a:chExt cx="0" cy="0"/>
        </a:xfrm>
      </p:grpSpPr>
      <p:sp>
        <p:nvSpPr>
          <p:cNvPr id="132" name="Google Shape;132;p2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2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6"/>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6"/>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6"/>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37" name="Shape 137"/>
        <p:cNvGrpSpPr/>
        <p:nvPr/>
      </p:nvGrpSpPr>
      <p:grpSpPr>
        <a:xfrm>
          <a:off x="0" y="0"/>
          <a:ext cx="0" cy="0"/>
          <a:chOff x="0" y="0"/>
          <a:chExt cx="0" cy="0"/>
        </a:xfrm>
      </p:grpSpPr>
      <p:sp>
        <p:nvSpPr>
          <p:cNvPr id="138" name="Google Shape;138;p27"/>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7"/>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7"/>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41" name="Shape 141"/>
        <p:cNvGrpSpPr/>
        <p:nvPr/>
      </p:nvGrpSpPr>
      <p:grpSpPr>
        <a:xfrm>
          <a:off x="0" y="0"/>
          <a:ext cx="0" cy="0"/>
          <a:chOff x="0" y="0"/>
          <a:chExt cx="0" cy="0"/>
        </a:xfrm>
      </p:grpSpPr>
      <p:sp>
        <p:nvSpPr>
          <p:cNvPr id="142" name="Google Shape;142;p28"/>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3" name="Google Shape;143;p28"/>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44" name="Google Shape;144;p28"/>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8"/>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8"/>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47" name="Shape 147"/>
        <p:cNvGrpSpPr/>
        <p:nvPr/>
      </p:nvGrpSpPr>
      <p:grpSpPr>
        <a:xfrm>
          <a:off x="0" y="0"/>
          <a:ext cx="0" cy="0"/>
          <a:chOff x="0" y="0"/>
          <a:chExt cx="0" cy="0"/>
        </a:xfrm>
      </p:grpSpPr>
      <p:sp>
        <p:nvSpPr>
          <p:cNvPr id="148" name="Google Shape;148;p29"/>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 name="Google Shape;149;p29"/>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50" name="Google Shape;150;p29"/>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9"/>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9"/>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53" name="Shape 153"/>
        <p:cNvGrpSpPr/>
        <p:nvPr/>
      </p:nvGrpSpPr>
      <p:grpSpPr>
        <a:xfrm>
          <a:off x="0" y="0"/>
          <a:ext cx="0" cy="0"/>
          <a:chOff x="0" y="0"/>
          <a:chExt cx="0" cy="0"/>
        </a:xfrm>
      </p:grpSpPr>
      <p:sp>
        <p:nvSpPr>
          <p:cNvPr id="154" name="Google Shape;154;p3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5" name="Google Shape;155;p30"/>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56" name="Google Shape;156;p30"/>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57" name="Google Shape;157;p30"/>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30"/>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0"/>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60" name="Shape 160"/>
        <p:cNvGrpSpPr/>
        <p:nvPr/>
      </p:nvGrpSpPr>
      <p:grpSpPr>
        <a:xfrm>
          <a:off x="0" y="0"/>
          <a:ext cx="0" cy="0"/>
          <a:chOff x="0" y="0"/>
          <a:chExt cx="0" cy="0"/>
        </a:xfrm>
      </p:grpSpPr>
      <p:sp>
        <p:nvSpPr>
          <p:cNvPr id="161" name="Google Shape;161;p3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2" name="Google Shape;162;p31"/>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63" name="Google Shape;163;p31"/>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64" name="Google Shape;164;p31"/>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65" name="Google Shape;165;p31"/>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66" name="Google Shape;166;p31"/>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1"/>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31"/>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169" name="Shape 169"/>
        <p:cNvGrpSpPr/>
        <p:nvPr/>
      </p:nvGrpSpPr>
      <p:grpSpPr>
        <a:xfrm>
          <a:off x="0" y="0"/>
          <a:ext cx="0" cy="0"/>
          <a:chOff x="0" y="0"/>
          <a:chExt cx="0" cy="0"/>
        </a:xfrm>
      </p:grpSpPr>
      <p:sp>
        <p:nvSpPr>
          <p:cNvPr id="170" name="Google Shape;170;p3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1" name="Google Shape;171;p32"/>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32"/>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2"/>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74" name="Shape 174"/>
        <p:cNvGrpSpPr/>
        <p:nvPr/>
      </p:nvGrpSpPr>
      <p:grpSpPr>
        <a:xfrm>
          <a:off x="0" y="0"/>
          <a:ext cx="0" cy="0"/>
          <a:chOff x="0" y="0"/>
          <a:chExt cx="0" cy="0"/>
        </a:xfrm>
      </p:grpSpPr>
      <p:sp>
        <p:nvSpPr>
          <p:cNvPr id="175" name="Google Shape;175;p33"/>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6" name="Google Shape;176;p33"/>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77" name="Google Shape;177;p33"/>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78" name="Google Shape;178;p33"/>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33"/>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33"/>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81" name="Shape 181"/>
        <p:cNvGrpSpPr/>
        <p:nvPr/>
      </p:nvGrpSpPr>
      <p:grpSpPr>
        <a:xfrm>
          <a:off x="0" y="0"/>
          <a:ext cx="0" cy="0"/>
          <a:chOff x="0" y="0"/>
          <a:chExt cx="0" cy="0"/>
        </a:xfrm>
      </p:grpSpPr>
      <p:sp>
        <p:nvSpPr>
          <p:cNvPr id="182" name="Google Shape;182;p34"/>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3" name="Google Shape;183;p34"/>
          <p:cNvSpPr/>
          <p:nvPr>
            <p:ph idx="2" type="pic"/>
          </p:nvPr>
        </p:nvSpPr>
        <p:spPr>
          <a:xfrm>
            <a:off x="1792288" y="459581"/>
            <a:ext cx="5486400" cy="3086100"/>
          </a:xfrm>
          <a:prstGeom prst="rect">
            <a:avLst/>
          </a:prstGeom>
          <a:noFill/>
          <a:ln>
            <a:noFill/>
          </a:ln>
        </p:spPr>
      </p:sp>
      <p:sp>
        <p:nvSpPr>
          <p:cNvPr id="184" name="Google Shape;184;p34"/>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85" name="Google Shape;185;p34"/>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34"/>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4"/>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88" name="Shape 188"/>
        <p:cNvGrpSpPr/>
        <p:nvPr/>
      </p:nvGrpSpPr>
      <p:grpSpPr>
        <a:xfrm>
          <a:off x="0" y="0"/>
          <a:ext cx="0" cy="0"/>
          <a:chOff x="0" y="0"/>
          <a:chExt cx="0" cy="0"/>
        </a:xfrm>
      </p:grpSpPr>
      <p:sp>
        <p:nvSpPr>
          <p:cNvPr id="189" name="Google Shape;189;p3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0" name="Google Shape;190;p35"/>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 name="Google Shape;191;p35"/>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35"/>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35"/>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4" name="Shape 194"/>
        <p:cNvGrpSpPr/>
        <p:nvPr/>
      </p:nvGrpSpPr>
      <p:grpSpPr>
        <a:xfrm>
          <a:off x="0" y="0"/>
          <a:ext cx="0" cy="0"/>
          <a:chOff x="0" y="0"/>
          <a:chExt cx="0" cy="0"/>
        </a:xfrm>
      </p:grpSpPr>
      <p:sp>
        <p:nvSpPr>
          <p:cNvPr id="195" name="Google Shape;195;p36"/>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6" name="Google Shape;196;p36"/>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 name="Google Shape;197;p36"/>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6"/>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6"/>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6" name="Shape 206"/>
        <p:cNvGrpSpPr/>
        <p:nvPr/>
      </p:nvGrpSpPr>
      <p:grpSpPr>
        <a:xfrm>
          <a:off x="0" y="0"/>
          <a:ext cx="0" cy="0"/>
          <a:chOff x="0" y="0"/>
          <a:chExt cx="0" cy="0"/>
        </a:xfrm>
      </p:grpSpPr>
      <p:sp>
        <p:nvSpPr>
          <p:cNvPr id="207" name="Google Shape;207;p38"/>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38"/>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8"/>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10" name="Shape 210"/>
        <p:cNvGrpSpPr/>
        <p:nvPr/>
      </p:nvGrpSpPr>
      <p:grpSpPr>
        <a:xfrm>
          <a:off x="0" y="0"/>
          <a:ext cx="0" cy="0"/>
          <a:chOff x="0" y="0"/>
          <a:chExt cx="0" cy="0"/>
        </a:xfrm>
      </p:grpSpPr>
      <p:sp>
        <p:nvSpPr>
          <p:cNvPr id="211" name="Google Shape;211;p39"/>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 name="Google Shape;212;p39"/>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13" name="Google Shape;213;p39"/>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39"/>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39"/>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6" name="Shape 216"/>
        <p:cNvGrpSpPr/>
        <p:nvPr/>
      </p:nvGrpSpPr>
      <p:grpSpPr>
        <a:xfrm>
          <a:off x="0" y="0"/>
          <a:ext cx="0" cy="0"/>
          <a:chOff x="0" y="0"/>
          <a:chExt cx="0" cy="0"/>
        </a:xfrm>
      </p:grpSpPr>
      <p:sp>
        <p:nvSpPr>
          <p:cNvPr id="217" name="Google Shape;217;p4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8" name="Google Shape;218;p4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9" name="Google Shape;219;p40"/>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40"/>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40"/>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22" name="Shape 222"/>
        <p:cNvGrpSpPr/>
        <p:nvPr/>
      </p:nvGrpSpPr>
      <p:grpSpPr>
        <a:xfrm>
          <a:off x="0" y="0"/>
          <a:ext cx="0" cy="0"/>
          <a:chOff x="0" y="0"/>
          <a:chExt cx="0" cy="0"/>
        </a:xfrm>
      </p:grpSpPr>
      <p:sp>
        <p:nvSpPr>
          <p:cNvPr id="223" name="Google Shape;223;p41"/>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 name="Google Shape;224;p41"/>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25" name="Google Shape;225;p41"/>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41"/>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41"/>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28" name="Shape 228"/>
        <p:cNvGrpSpPr/>
        <p:nvPr/>
      </p:nvGrpSpPr>
      <p:grpSpPr>
        <a:xfrm>
          <a:off x="0" y="0"/>
          <a:ext cx="0" cy="0"/>
          <a:chOff x="0" y="0"/>
          <a:chExt cx="0" cy="0"/>
        </a:xfrm>
      </p:grpSpPr>
      <p:sp>
        <p:nvSpPr>
          <p:cNvPr id="229" name="Google Shape;229;p4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 name="Google Shape;230;p42"/>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31" name="Google Shape;231;p42"/>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32" name="Google Shape;232;p42"/>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42"/>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42"/>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35" name="Shape 235"/>
        <p:cNvGrpSpPr/>
        <p:nvPr/>
      </p:nvGrpSpPr>
      <p:grpSpPr>
        <a:xfrm>
          <a:off x="0" y="0"/>
          <a:ext cx="0" cy="0"/>
          <a:chOff x="0" y="0"/>
          <a:chExt cx="0" cy="0"/>
        </a:xfrm>
      </p:grpSpPr>
      <p:sp>
        <p:nvSpPr>
          <p:cNvPr id="236" name="Google Shape;236;p4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7" name="Google Shape;237;p43"/>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38" name="Google Shape;238;p43"/>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39" name="Google Shape;239;p43"/>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40" name="Google Shape;240;p43"/>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41" name="Google Shape;241;p43"/>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43"/>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43"/>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244" name="Shape 244"/>
        <p:cNvGrpSpPr/>
        <p:nvPr/>
      </p:nvGrpSpPr>
      <p:grpSpPr>
        <a:xfrm>
          <a:off x="0" y="0"/>
          <a:ext cx="0" cy="0"/>
          <a:chOff x="0" y="0"/>
          <a:chExt cx="0" cy="0"/>
        </a:xfrm>
      </p:grpSpPr>
      <p:sp>
        <p:nvSpPr>
          <p:cNvPr id="245" name="Google Shape;245;p4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 name="Google Shape;246;p44"/>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4"/>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44"/>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49" name="Shape 249"/>
        <p:cNvGrpSpPr/>
        <p:nvPr/>
      </p:nvGrpSpPr>
      <p:grpSpPr>
        <a:xfrm>
          <a:off x="0" y="0"/>
          <a:ext cx="0" cy="0"/>
          <a:chOff x="0" y="0"/>
          <a:chExt cx="0" cy="0"/>
        </a:xfrm>
      </p:grpSpPr>
      <p:sp>
        <p:nvSpPr>
          <p:cNvPr id="250" name="Google Shape;250;p45"/>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1" name="Google Shape;251;p45"/>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52" name="Google Shape;252;p45"/>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53" name="Google Shape;253;p45"/>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45"/>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45"/>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56" name="Shape 256"/>
        <p:cNvGrpSpPr/>
        <p:nvPr/>
      </p:nvGrpSpPr>
      <p:grpSpPr>
        <a:xfrm>
          <a:off x="0" y="0"/>
          <a:ext cx="0" cy="0"/>
          <a:chOff x="0" y="0"/>
          <a:chExt cx="0" cy="0"/>
        </a:xfrm>
      </p:grpSpPr>
      <p:sp>
        <p:nvSpPr>
          <p:cNvPr id="257" name="Google Shape;257;p46"/>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 name="Google Shape;258;p46"/>
          <p:cNvSpPr/>
          <p:nvPr>
            <p:ph idx="2" type="pic"/>
          </p:nvPr>
        </p:nvSpPr>
        <p:spPr>
          <a:xfrm>
            <a:off x="1792288" y="459581"/>
            <a:ext cx="5486400" cy="3086100"/>
          </a:xfrm>
          <a:prstGeom prst="rect">
            <a:avLst/>
          </a:prstGeom>
          <a:noFill/>
          <a:ln>
            <a:noFill/>
          </a:ln>
        </p:spPr>
      </p:sp>
      <p:sp>
        <p:nvSpPr>
          <p:cNvPr id="259" name="Google Shape;259;p46"/>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60" name="Google Shape;260;p46"/>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46"/>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46"/>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63" name="Shape 263"/>
        <p:cNvGrpSpPr/>
        <p:nvPr/>
      </p:nvGrpSpPr>
      <p:grpSpPr>
        <a:xfrm>
          <a:off x="0" y="0"/>
          <a:ext cx="0" cy="0"/>
          <a:chOff x="0" y="0"/>
          <a:chExt cx="0" cy="0"/>
        </a:xfrm>
      </p:grpSpPr>
      <p:sp>
        <p:nvSpPr>
          <p:cNvPr id="264" name="Google Shape;264;p4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5" name="Google Shape;265;p47"/>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6" name="Google Shape;266;p47"/>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47"/>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47"/>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69" name="Shape 269"/>
        <p:cNvGrpSpPr/>
        <p:nvPr/>
      </p:nvGrpSpPr>
      <p:grpSpPr>
        <a:xfrm>
          <a:off x="0" y="0"/>
          <a:ext cx="0" cy="0"/>
          <a:chOff x="0" y="0"/>
          <a:chExt cx="0" cy="0"/>
        </a:xfrm>
      </p:grpSpPr>
      <p:sp>
        <p:nvSpPr>
          <p:cNvPr id="270" name="Google Shape;270;p48"/>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 name="Google Shape;271;p48"/>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2" name="Google Shape;272;p48"/>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48"/>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p48"/>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81" name="Shape 281"/>
        <p:cNvGrpSpPr/>
        <p:nvPr/>
      </p:nvGrpSpPr>
      <p:grpSpPr>
        <a:xfrm>
          <a:off x="0" y="0"/>
          <a:ext cx="0" cy="0"/>
          <a:chOff x="0" y="0"/>
          <a:chExt cx="0" cy="0"/>
        </a:xfrm>
      </p:grpSpPr>
      <p:sp>
        <p:nvSpPr>
          <p:cNvPr id="282" name="Google Shape;282;p5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5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5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5" name="Shape 285"/>
        <p:cNvGrpSpPr/>
        <p:nvPr/>
      </p:nvGrpSpPr>
      <p:grpSpPr>
        <a:xfrm>
          <a:off x="0" y="0"/>
          <a:ext cx="0" cy="0"/>
          <a:chOff x="0" y="0"/>
          <a:chExt cx="0" cy="0"/>
        </a:xfrm>
      </p:grpSpPr>
      <p:sp>
        <p:nvSpPr>
          <p:cNvPr id="286" name="Google Shape;286;p51"/>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7" name="Google Shape;287;p51"/>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88" name="Google Shape;288;p5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5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5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91" name="Shape 291"/>
        <p:cNvGrpSpPr/>
        <p:nvPr/>
      </p:nvGrpSpPr>
      <p:grpSpPr>
        <a:xfrm>
          <a:off x="0" y="0"/>
          <a:ext cx="0" cy="0"/>
          <a:chOff x="0" y="0"/>
          <a:chExt cx="0" cy="0"/>
        </a:xfrm>
      </p:grpSpPr>
      <p:sp>
        <p:nvSpPr>
          <p:cNvPr id="292" name="Google Shape;292;p5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3" name="Google Shape;293;p52"/>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4" name="Google Shape;294;p5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5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5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97" name="Shape 297"/>
        <p:cNvGrpSpPr/>
        <p:nvPr/>
      </p:nvGrpSpPr>
      <p:grpSpPr>
        <a:xfrm>
          <a:off x="0" y="0"/>
          <a:ext cx="0" cy="0"/>
          <a:chOff x="0" y="0"/>
          <a:chExt cx="0" cy="0"/>
        </a:xfrm>
      </p:grpSpPr>
      <p:sp>
        <p:nvSpPr>
          <p:cNvPr id="298" name="Google Shape;298;p53"/>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9" name="Google Shape;299;p53"/>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0" name="Google Shape;300;p5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5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5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03" name="Shape 303"/>
        <p:cNvGrpSpPr/>
        <p:nvPr/>
      </p:nvGrpSpPr>
      <p:grpSpPr>
        <a:xfrm>
          <a:off x="0" y="0"/>
          <a:ext cx="0" cy="0"/>
          <a:chOff x="0" y="0"/>
          <a:chExt cx="0" cy="0"/>
        </a:xfrm>
      </p:grpSpPr>
      <p:sp>
        <p:nvSpPr>
          <p:cNvPr id="304" name="Google Shape;304;p5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5" name="Google Shape;305;p54"/>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6" name="Google Shape;306;p54"/>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7" name="Google Shape;307;p5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5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10" name="Shape 310"/>
        <p:cNvGrpSpPr/>
        <p:nvPr/>
      </p:nvGrpSpPr>
      <p:grpSpPr>
        <a:xfrm>
          <a:off x="0" y="0"/>
          <a:ext cx="0" cy="0"/>
          <a:chOff x="0" y="0"/>
          <a:chExt cx="0" cy="0"/>
        </a:xfrm>
      </p:grpSpPr>
      <p:sp>
        <p:nvSpPr>
          <p:cNvPr id="311" name="Google Shape;311;p5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2" name="Google Shape;312;p55"/>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13" name="Google Shape;313;p55"/>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14" name="Google Shape;314;p55"/>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15" name="Google Shape;315;p55"/>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16" name="Google Shape;316;p5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5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5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319" name="Shape 319"/>
        <p:cNvGrpSpPr/>
        <p:nvPr/>
      </p:nvGrpSpPr>
      <p:grpSpPr>
        <a:xfrm>
          <a:off x="0" y="0"/>
          <a:ext cx="0" cy="0"/>
          <a:chOff x="0" y="0"/>
          <a:chExt cx="0" cy="0"/>
        </a:xfrm>
      </p:grpSpPr>
      <p:sp>
        <p:nvSpPr>
          <p:cNvPr id="320" name="Google Shape;320;p5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1" name="Google Shape;321;p5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5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5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324" name="Shape 324"/>
        <p:cNvGrpSpPr/>
        <p:nvPr/>
      </p:nvGrpSpPr>
      <p:grpSpPr>
        <a:xfrm>
          <a:off x="0" y="0"/>
          <a:ext cx="0" cy="0"/>
          <a:chOff x="0" y="0"/>
          <a:chExt cx="0" cy="0"/>
        </a:xfrm>
      </p:grpSpPr>
      <p:sp>
        <p:nvSpPr>
          <p:cNvPr id="325" name="Google Shape;325;p57"/>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6" name="Google Shape;326;p57"/>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27" name="Google Shape;327;p57"/>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28" name="Google Shape;328;p5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5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5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331" name="Shape 331"/>
        <p:cNvGrpSpPr/>
        <p:nvPr/>
      </p:nvGrpSpPr>
      <p:grpSpPr>
        <a:xfrm>
          <a:off x="0" y="0"/>
          <a:ext cx="0" cy="0"/>
          <a:chOff x="0" y="0"/>
          <a:chExt cx="0" cy="0"/>
        </a:xfrm>
      </p:grpSpPr>
      <p:sp>
        <p:nvSpPr>
          <p:cNvPr id="332" name="Google Shape;332;p58"/>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 name="Google Shape;333;p58"/>
          <p:cNvSpPr/>
          <p:nvPr>
            <p:ph idx="2" type="pic"/>
          </p:nvPr>
        </p:nvSpPr>
        <p:spPr>
          <a:xfrm>
            <a:off x="1792288" y="459581"/>
            <a:ext cx="5486400" cy="3086100"/>
          </a:xfrm>
          <a:prstGeom prst="rect">
            <a:avLst/>
          </a:prstGeom>
          <a:noFill/>
          <a:ln>
            <a:noFill/>
          </a:ln>
        </p:spPr>
      </p:sp>
      <p:sp>
        <p:nvSpPr>
          <p:cNvPr id="334" name="Google Shape;334;p58"/>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35" name="Google Shape;335;p5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5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5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338" name="Shape 338"/>
        <p:cNvGrpSpPr/>
        <p:nvPr/>
      </p:nvGrpSpPr>
      <p:grpSpPr>
        <a:xfrm>
          <a:off x="0" y="0"/>
          <a:ext cx="0" cy="0"/>
          <a:chOff x="0" y="0"/>
          <a:chExt cx="0" cy="0"/>
        </a:xfrm>
      </p:grpSpPr>
      <p:sp>
        <p:nvSpPr>
          <p:cNvPr id="339" name="Google Shape;339;p5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0" name="Google Shape;340;p59"/>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1" name="Google Shape;341;p5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2" name="Google Shape;342;p5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5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344" name="Shape 344"/>
        <p:cNvGrpSpPr/>
        <p:nvPr/>
      </p:nvGrpSpPr>
      <p:grpSpPr>
        <a:xfrm>
          <a:off x="0" y="0"/>
          <a:ext cx="0" cy="0"/>
          <a:chOff x="0" y="0"/>
          <a:chExt cx="0" cy="0"/>
        </a:xfrm>
      </p:grpSpPr>
      <p:sp>
        <p:nvSpPr>
          <p:cNvPr id="345" name="Google Shape;345;p60"/>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6" name="Google Shape;346;p60"/>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7" name="Google Shape;347;p6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6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6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56" name="Shape 356"/>
        <p:cNvGrpSpPr/>
        <p:nvPr/>
      </p:nvGrpSpPr>
      <p:grpSpPr>
        <a:xfrm>
          <a:off x="0" y="0"/>
          <a:ext cx="0" cy="0"/>
          <a:chOff x="0" y="0"/>
          <a:chExt cx="0" cy="0"/>
        </a:xfrm>
      </p:grpSpPr>
      <p:sp>
        <p:nvSpPr>
          <p:cNvPr id="357" name="Google Shape;357;p62"/>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62"/>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9" name="Google Shape;359;p62"/>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60" name="Shape 360"/>
        <p:cNvGrpSpPr/>
        <p:nvPr/>
      </p:nvGrpSpPr>
      <p:grpSpPr>
        <a:xfrm>
          <a:off x="0" y="0"/>
          <a:ext cx="0" cy="0"/>
          <a:chOff x="0" y="0"/>
          <a:chExt cx="0" cy="0"/>
        </a:xfrm>
      </p:grpSpPr>
      <p:sp>
        <p:nvSpPr>
          <p:cNvPr id="361" name="Google Shape;361;p63"/>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2" name="Google Shape;362;p6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363" name="Google Shape;363;p63"/>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63"/>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63"/>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66" name="Shape 366"/>
        <p:cNvGrpSpPr/>
        <p:nvPr/>
      </p:nvGrpSpPr>
      <p:grpSpPr>
        <a:xfrm>
          <a:off x="0" y="0"/>
          <a:ext cx="0" cy="0"/>
          <a:chOff x="0" y="0"/>
          <a:chExt cx="0" cy="0"/>
        </a:xfrm>
      </p:grpSpPr>
      <p:sp>
        <p:nvSpPr>
          <p:cNvPr id="367" name="Google Shape;367;p6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 name="Google Shape;368;p6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9" name="Google Shape;369;p64"/>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 name="Google Shape;370;p64"/>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64"/>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72" name="Shape 372"/>
        <p:cNvGrpSpPr/>
        <p:nvPr/>
      </p:nvGrpSpPr>
      <p:grpSpPr>
        <a:xfrm>
          <a:off x="0" y="0"/>
          <a:ext cx="0" cy="0"/>
          <a:chOff x="0" y="0"/>
          <a:chExt cx="0" cy="0"/>
        </a:xfrm>
      </p:grpSpPr>
      <p:sp>
        <p:nvSpPr>
          <p:cNvPr id="373" name="Google Shape;373;p65"/>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4" name="Google Shape;374;p65"/>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375" name="Google Shape;375;p65"/>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65"/>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 name="Google Shape;377;p65"/>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8" name="Shape 378"/>
        <p:cNvGrpSpPr/>
        <p:nvPr/>
      </p:nvGrpSpPr>
      <p:grpSpPr>
        <a:xfrm>
          <a:off x="0" y="0"/>
          <a:ext cx="0" cy="0"/>
          <a:chOff x="0" y="0"/>
          <a:chExt cx="0" cy="0"/>
        </a:xfrm>
      </p:grpSpPr>
      <p:sp>
        <p:nvSpPr>
          <p:cNvPr id="379" name="Google Shape;379;p6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 name="Google Shape;380;p66"/>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81" name="Google Shape;381;p66"/>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382" name="Google Shape;382;p66"/>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66"/>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66"/>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85" name="Shape 385"/>
        <p:cNvGrpSpPr/>
        <p:nvPr/>
      </p:nvGrpSpPr>
      <p:grpSpPr>
        <a:xfrm>
          <a:off x="0" y="0"/>
          <a:ext cx="0" cy="0"/>
          <a:chOff x="0" y="0"/>
          <a:chExt cx="0" cy="0"/>
        </a:xfrm>
      </p:grpSpPr>
      <p:sp>
        <p:nvSpPr>
          <p:cNvPr id="386" name="Google Shape;386;p6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7" name="Google Shape;387;p67"/>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88" name="Google Shape;388;p67"/>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89" name="Google Shape;389;p67"/>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90" name="Google Shape;390;p67"/>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391" name="Google Shape;391;p67"/>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2" name="Google Shape;392;p67"/>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67"/>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394" name="Shape 394"/>
        <p:cNvGrpSpPr/>
        <p:nvPr/>
      </p:nvGrpSpPr>
      <p:grpSpPr>
        <a:xfrm>
          <a:off x="0" y="0"/>
          <a:ext cx="0" cy="0"/>
          <a:chOff x="0" y="0"/>
          <a:chExt cx="0" cy="0"/>
        </a:xfrm>
      </p:grpSpPr>
      <p:sp>
        <p:nvSpPr>
          <p:cNvPr id="395" name="Google Shape;395;p6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6" name="Google Shape;396;p68"/>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7" name="Google Shape;397;p68"/>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68"/>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399" name="Shape 399"/>
        <p:cNvGrpSpPr/>
        <p:nvPr/>
      </p:nvGrpSpPr>
      <p:grpSpPr>
        <a:xfrm>
          <a:off x="0" y="0"/>
          <a:ext cx="0" cy="0"/>
          <a:chOff x="0" y="0"/>
          <a:chExt cx="0" cy="0"/>
        </a:xfrm>
      </p:grpSpPr>
      <p:sp>
        <p:nvSpPr>
          <p:cNvPr id="400" name="Google Shape;400;p69"/>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1" name="Google Shape;401;p6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02" name="Google Shape;402;p69"/>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03" name="Google Shape;403;p69"/>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69"/>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69"/>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06" name="Shape 406"/>
        <p:cNvGrpSpPr/>
        <p:nvPr/>
      </p:nvGrpSpPr>
      <p:grpSpPr>
        <a:xfrm>
          <a:off x="0" y="0"/>
          <a:ext cx="0" cy="0"/>
          <a:chOff x="0" y="0"/>
          <a:chExt cx="0" cy="0"/>
        </a:xfrm>
      </p:grpSpPr>
      <p:sp>
        <p:nvSpPr>
          <p:cNvPr id="407" name="Google Shape;407;p70"/>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8" name="Google Shape;408;p70"/>
          <p:cNvSpPr/>
          <p:nvPr>
            <p:ph idx="2" type="pic"/>
          </p:nvPr>
        </p:nvSpPr>
        <p:spPr>
          <a:xfrm>
            <a:off x="1792288" y="459581"/>
            <a:ext cx="5486400" cy="3086100"/>
          </a:xfrm>
          <a:prstGeom prst="rect">
            <a:avLst/>
          </a:prstGeom>
          <a:noFill/>
          <a:ln>
            <a:noFill/>
          </a:ln>
        </p:spPr>
      </p:sp>
      <p:sp>
        <p:nvSpPr>
          <p:cNvPr id="409" name="Google Shape;409;p7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10" name="Google Shape;410;p70"/>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1" name="Google Shape;411;p70"/>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70"/>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413" name="Shape 413"/>
        <p:cNvGrpSpPr/>
        <p:nvPr/>
      </p:nvGrpSpPr>
      <p:grpSpPr>
        <a:xfrm>
          <a:off x="0" y="0"/>
          <a:ext cx="0" cy="0"/>
          <a:chOff x="0" y="0"/>
          <a:chExt cx="0" cy="0"/>
        </a:xfrm>
      </p:grpSpPr>
      <p:sp>
        <p:nvSpPr>
          <p:cNvPr id="414" name="Google Shape;414;p7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5" name="Google Shape;415;p71"/>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6" name="Google Shape;416;p71"/>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 name="Google Shape;417;p71"/>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71"/>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419" name="Shape 419"/>
        <p:cNvGrpSpPr/>
        <p:nvPr/>
      </p:nvGrpSpPr>
      <p:grpSpPr>
        <a:xfrm>
          <a:off x="0" y="0"/>
          <a:ext cx="0" cy="0"/>
          <a:chOff x="0" y="0"/>
          <a:chExt cx="0" cy="0"/>
        </a:xfrm>
      </p:grpSpPr>
      <p:sp>
        <p:nvSpPr>
          <p:cNvPr id="420" name="Google Shape;420;p72"/>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1" name="Google Shape;421;p72"/>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2" name="Google Shape;422;p72"/>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3" name="Google Shape;423;p72"/>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72"/>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rgbClr val="000000"/>
                </a:solidFill>
                <a:latin typeface="Arial"/>
                <a:ea typeface="Arial"/>
                <a:cs typeface="Arial"/>
                <a:sym typeface="Arial"/>
              </a:defRPr>
            </a:lvl1pPr>
            <a:lvl2pPr indent="0" lvl="1" marL="0" marR="0" algn="r">
              <a:spcBef>
                <a:spcPts val="0"/>
              </a:spcBef>
              <a:spcAft>
                <a:spcPts val="0"/>
              </a:spcAft>
              <a:buNone/>
              <a:defRPr sz="1400">
                <a:solidFill>
                  <a:srgbClr val="000000"/>
                </a:solidFill>
                <a:latin typeface="Arial"/>
                <a:ea typeface="Arial"/>
                <a:cs typeface="Arial"/>
                <a:sym typeface="Arial"/>
              </a:defRPr>
            </a:lvl2pPr>
            <a:lvl3pPr indent="0" lvl="2" marL="0" marR="0" algn="r">
              <a:spcBef>
                <a:spcPts val="0"/>
              </a:spcBef>
              <a:spcAft>
                <a:spcPts val="0"/>
              </a:spcAft>
              <a:buNone/>
              <a:defRPr sz="1400">
                <a:solidFill>
                  <a:srgbClr val="000000"/>
                </a:solidFill>
                <a:latin typeface="Arial"/>
                <a:ea typeface="Arial"/>
                <a:cs typeface="Arial"/>
                <a:sym typeface="Arial"/>
              </a:defRPr>
            </a:lvl3pPr>
            <a:lvl4pPr indent="0" lvl="3" marL="0" marR="0" algn="r">
              <a:spcBef>
                <a:spcPts val="0"/>
              </a:spcBef>
              <a:spcAft>
                <a:spcPts val="0"/>
              </a:spcAft>
              <a:buNone/>
              <a:defRPr sz="1400">
                <a:solidFill>
                  <a:srgbClr val="000000"/>
                </a:solidFill>
                <a:latin typeface="Arial"/>
                <a:ea typeface="Arial"/>
                <a:cs typeface="Arial"/>
                <a:sym typeface="Arial"/>
              </a:defRPr>
            </a:lvl4pPr>
            <a:lvl5pPr indent="0" lvl="4" marL="0" marR="0" algn="r">
              <a:spcBef>
                <a:spcPts val="0"/>
              </a:spcBef>
              <a:spcAft>
                <a:spcPts val="0"/>
              </a:spcAft>
              <a:buNone/>
              <a:defRPr sz="1400">
                <a:solidFill>
                  <a:srgbClr val="000000"/>
                </a:solidFill>
                <a:latin typeface="Arial"/>
                <a:ea typeface="Arial"/>
                <a:cs typeface="Arial"/>
                <a:sym typeface="Arial"/>
              </a:defRPr>
            </a:lvl5pPr>
            <a:lvl6pPr indent="0" lvl="5" marL="0" marR="0" algn="r">
              <a:spcBef>
                <a:spcPts val="0"/>
              </a:spcBef>
              <a:spcAft>
                <a:spcPts val="0"/>
              </a:spcAft>
              <a:buNone/>
              <a:defRPr sz="1400">
                <a:solidFill>
                  <a:srgbClr val="000000"/>
                </a:solidFill>
                <a:latin typeface="Arial"/>
                <a:ea typeface="Arial"/>
                <a:cs typeface="Arial"/>
                <a:sym typeface="Arial"/>
              </a:defRPr>
            </a:lvl6pPr>
            <a:lvl7pPr indent="0" lvl="6" marL="0" marR="0" algn="r">
              <a:spcBef>
                <a:spcPts val="0"/>
              </a:spcBef>
              <a:spcAft>
                <a:spcPts val="0"/>
              </a:spcAft>
              <a:buNone/>
              <a:defRPr sz="1400">
                <a:solidFill>
                  <a:srgbClr val="000000"/>
                </a:solidFill>
                <a:latin typeface="Arial"/>
                <a:ea typeface="Arial"/>
                <a:cs typeface="Arial"/>
                <a:sym typeface="Arial"/>
              </a:defRPr>
            </a:lvl7pPr>
            <a:lvl8pPr indent="0" lvl="7" marL="0" marR="0" algn="r">
              <a:spcBef>
                <a:spcPts val="0"/>
              </a:spcBef>
              <a:spcAft>
                <a:spcPts val="0"/>
              </a:spcAft>
              <a:buNone/>
              <a:defRPr sz="1400">
                <a:solidFill>
                  <a:srgbClr val="000000"/>
                </a:solidFill>
                <a:latin typeface="Arial"/>
                <a:ea typeface="Arial"/>
                <a:cs typeface="Arial"/>
                <a:sym typeface="Arial"/>
              </a:defRPr>
            </a:lvl8pPr>
            <a:lvl9pPr indent="0" lvl="8" marL="0" marR="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7.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1.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2.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2" Type="http://schemas.openxmlformats.org/officeDocument/2006/relationships/theme" Target="../theme/theme5.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85800" y="457200"/>
            <a:ext cx="77724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1pPr>
            <a:lvl2pPr lvl="1"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2pPr>
            <a:lvl3pPr lvl="2"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3pPr>
            <a:lvl4pPr lvl="3"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4pPr>
            <a:lvl5pPr lvl="4"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lt2"/>
                </a:solidFill>
                <a:latin typeface="Times New Roman"/>
                <a:ea typeface="Times New Roman"/>
                <a:cs typeface="Times New Roman"/>
                <a:sym typeface="Times New Roman"/>
              </a:defRPr>
            </a:lvl9pPr>
          </a:lstStyle>
          <a:p/>
        </p:txBody>
      </p:sp>
      <p:sp>
        <p:nvSpPr>
          <p:cNvPr id="52" name="Google Shape;52;p13"/>
          <p:cNvSpPr txBox="1"/>
          <p:nvPr>
            <p:ph idx="1" type="body"/>
          </p:nvPr>
        </p:nvSpPr>
        <p:spPr>
          <a:xfrm>
            <a:off x="685800" y="1485900"/>
            <a:ext cx="7772400" cy="308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Times New Roman"/>
              <a:buChar char="•"/>
              <a:defRPr b="0" i="0" sz="3200" u="none" cap="none" strike="noStrike">
                <a:solidFill>
                  <a:schemeClr val="lt1"/>
                </a:solidFill>
                <a:latin typeface="Times New Roman"/>
                <a:ea typeface="Times New Roman"/>
                <a:cs typeface="Times New Roman"/>
                <a:sym typeface="Times New Roman"/>
              </a:defRPr>
            </a:lvl1pPr>
            <a:lvl2pPr indent="-406400" lvl="1" marL="914400" marR="0" rtl="0" algn="l">
              <a:spcBef>
                <a:spcPts val="560"/>
              </a:spcBef>
              <a:spcAft>
                <a:spcPts val="0"/>
              </a:spcAft>
              <a:buClr>
                <a:schemeClr val="lt1"/>
              </a:buClr>
              <a:buSzPts val="2800"/>
              <a:buFont typeface="Times New Roman"/>
              <a:buChar char="–"/>
              <a:defRPr b="0" i="0" sz="2800" u="none" cap="none" strike="noStrike">
                <a:solidFill>
                  <a:schemeClr val="lt1"/>
                </a:solidFill>
                <a:latin typeface="Times New Roman"/>
                <a:ea typeface="Times New Roman"/>
                <a:cs typeface="Times New Roman"/>
                <a:sym typeface="Times New Roman"/>
              </a:defRPr>
            </a:lvl2pPr>
            <a:lvl3pPr indent="-381000" lvl="2" marL="1371600" marR="0" rtl="0" algn="l">
              <a:spcBef>
                <a:spcPts val="480"/>
              </a:spcBef>
              <a:spcAft>
                <a:spcPts val="0"/>
              </a:spcAft>
              <a:buClr>
                <a:schemeClr val="lt1"/>
              </a:buClr>
              <a:buSzPts val="2400"/>
              <a:buFont typeface="Times New Roman"/>
              <a:buChar char="•"/>
              <a:defRPr b="0" i="0" sz="2400" u="none" cap="none" strike="noStrike">
                <a:solidFill>
                  <a:schemeClr val="lt1"/>
                </a:solidFill>
                <a:latin typeface="Times New Roman"/>
                <a:ea typeface="Times New Roman"/>
                <a:cs typeface="Times New Roman"/>
                <a:sym typeface="Times New Roman"/>
              </a:defRPr>
            </a:lvl3pPr>
            <a:lvl4pPr indent="-355600" lvl="3" marL="1828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4pPr>
            <a:lvl5pPr indent="-355600" lvl="4" marL="22860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lt1"/>
              </a:buClr>
              <a:buSzPts val="2000"/>
              <a:buFont typeface="Times New Roman"/>
              <a:buChar char="»"/>
              <a:defRPr b="0" i="0" sz="2000" u="none" cap="none" strike="noStrike">
                <a:solidFill>
                  <a:schemeClr val="lt1"/>
                </a:solidFill>
                <a:latin typeface="Times New Roman"/>
                <a:ea typeface="Times New Roman"/>
                <a:cs typeface="Times New Roman"/>
                <a:sym typeface="Times New Roman"/>
              </a:defRPr>
            </a:lvl9pPr>
          </a:lstStyle>
          <a:p/>
        </p:txBody>
      </p:sp>
      <p:sp>
        <p:nvSpPr>
          <p:cNvPr id="53" name="Google Shape;53;p13"/>
          <p:cNvSpPr txBox="1"/>
          <p:nvPr>
            <p:ph idx="10" type="dt"/>
          </p:nvPr>
        </p:nvSpPr>
        <p:spPr>
          <a:xfrm>
            <a:off x="685800" y="4686300"/>
            <a:ext cx="19050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rgbClr val="FFFFFF"/>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4" name="Google Shape;54;p13"/>
          <p:cNvSpPr txBox="1"/>
          <p:nvPr>
            <p:ph idx="11" type="ftr"/>
          </p:nvPr>
        </p:nvSpPr>
        <p:spPr>
          <a:xfrm>
            <a:off x="3124200" y="4686300"/>
            <a:ext cx="2895600" cy="342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rgbClr val="FFFFFF"/>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5" name="Google Shape;55;p13"/>
          <p:cNvSpPr txBox="1"/>
          <p:nvPr>
            <p:ph idx="12" type="sldNum"/>
          </p:nvPr>
        </p:nvSpPr>
        <p:spPr>
          <a:xfrm>
            <a:off x="65532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7" name="Google Shape;127;p2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8" name="Google Shape;128;p25"/>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9" name="Google Shape;129;p25"/>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0" name="Google Shape;130;p25"/>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00"/>
                </a:solidFill>
                <a:latin typeface="Arial"/>
                <a:ea typeface="Arial"/>
                <a:cs typeface="Arial"/>
                <a:sym typeface="Arial"/>
              </a:defRPr>
            </a:lvl1pPr>
            <a:lvl2pPr indent="0" lvl="1" marL="0" marR="0" rtl="0" algn="r">
              <a:spcBef>
                <a:spcPts val="0"/>
              </a:spcBef>
              <a:spcAft>
                <a:spcPts val="0"/>
              </a:spcAft>
              <a:buNone/>
              <a:defRPr sz="1400">
                <a:solidFill>
                  <a:srgbClr val="000000"/>
                </a:solidFill>
                <a:latin typeface="Arial"/>
                <a:ea typeface="Arial"/>
                <a:cs typeface="Arial"/>
                <a:sym typeface="Arial"/>
              </a:defRPr>
            </a:lvl2pPr>
            <a:lvl3pPr indent="0" lvl="2" marL="0" marR="0" rtl="0" algn="r">
              <a:spcBef>
                <a:spcPts val="0"/>
              </a:spcBef>
              <a:spcAft>
                <a:spcPts val="0"/>
              </a:spcAft>
              <a:buNone/>
              <a:defRPr sz="1400">
                <a:solidFill>
                  <a:srgbClr val="000000"/>
                </a:solidFill>
                <a:latin typeface="Arial"/>
                <a:ea typeface="Arial"/>
                <a:cs typeface="Arial"/>
                <a:sym typeface="Arial"/>
              </a:defRPr>
            </a:lvl3pPr>
            <a:lvl4pPr indent="0" lvl="3" marL="0" marR="0" rtl="0" algn="r">
              <a:spcBef>
                <a:spcPts val="0"/>
              </a:spcBef>
              <a:spcAft>
                <a:spcPts val="0"/>
              </a:spcAft>
              <a:buNone/>
              <a:defRPr sz="1400">
                <a:solidFill>
                  <a:srgbClr val="000000"/>
                </a:solidFill>
                <a:latin typeface="Arial"/>
                <a:ea typeface="Arial"/>
                <a:cs typeface="Arial"/>
                <a:sym typeface="Arial"/>
              </a:defRPr>
            </a:lvl4pPr>
            <a:lvl5pPr indent="0" lvl="4" marL="0" marR="0" rtl="0" algn="r">
              <a:spcBef>
                <a:spcPts val="0"/>
              </a:spcBef>
              <a:spcAft>
                <a:spcPts val="0"/>
              </a:spcAft>
              <a:buNone/>
              <a:defRPr sz="1400">
                <a:solidFill>
                  <a:srgbClr val="000000"/>
                </a:solidFill>
                <a:latin typeface="Arial"/>
                <a:ea typeface="Arial"/>
                <a:cs typeface="Arial"/>
                <a:sym typeface="Arial"/>
              </a:defRPr>
            </a:lvl5pPr>
            <a:lvl6pPr indent="0" lvl="5" marL="0" marR="0" rtl="0" algn="r">
              <a:spcBef>
                <a:spcPts val="0"/>
              </a:spcBef>
              <a:spcAft>
                <a:spcPts val="0"/>
              </a:spcAft>
              <a:buNone/>
              <a:defRPr sz="1400">
                <a:solidFill>
                  <a:srgbClr val="000000"/>
                </a:solidFill>
                <a:latin typeface="Arial"/>
                <a:ea typeface="Arial"/>
                <a:cs typeface="Arial"/>
                <a:sym typeface="Arial"/>
              </a:defRPr>
            </a:lvl6pPr>
            <a:lvl7pPr indent="0" lvl="6" marL="0" marR="0" rtl="0" algn="r">
              <a:spcBef>
                <a:spcPts val="0"/>
              </a:spcBef>
              <a:spcAft>
                <a:spcPts val="0"/>
              </a:spcAft>
              <a:buNone/>
              <a:defRPr sz="1400">
                <a:solidFill>
                  <a:srgbClr val="000000"/>
                </a:solidFill>
                <a:latin typeface="Arial"/>
                <a:ea typeface="Arial"/>
                <a:cs typeface="Arial"/>
                <a:sym typeface="Arial"/>
              </a:defRPr>
            </a:lvl7pPr>
            <a:lvl8pPr indent="0" lvl="7" marL="0" marR="0" rtl="0" algn="r">
              <a:spcBef>
                <a:spcPts val="0"/>
              </a:spcBef>
              <a:spcAft>
                <a:spcPts val="0"/>
              </a:spcAft>
              <a:buNone/>
              <a:defRPr sz="1400">
                <a:solidFill>
                  <a:srgbClr val="000000"/>
                </a:solidFill>
                <a:latin typeface="Arial"/>
                <a:ea typeface="Arial"/>
                <a:cs typeface="Arial"/>
                <a:sym typeface="Arial"/>
              </a:defRPr>
            </a:lvl8pPr>
            <a:lvl9pPr indent="0" lvl="8" marL="0" marR="0" rtl="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3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02" name="Google Shape;202;p3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03" name="Google Shape;203;p37"/>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4" name="Google Shape;204;p37"/>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5" name="Google Shape;205;p37"/>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00"/>
                </a:solidFill>
                <a:latin typeface="Arial"/>
                <a:ea typeface="Arial"/>
                <a:cs typeface="Arial"/>
                <a:sym typeface="Arial"/>
              </a:defRPr>
            </a:lvl1pPr>
            <a:lvl2pPr indent="0" lvl="1" marL="0" marR="0" rtl="0" algn="r">
              <a:spcBef>
                <a:spcPts val="0"/>
              </a:spcBef>
              <a:spcAft>
                <a:spcPts val="0"/>
              </a:spcAft>
              <a:buNone/>
              <a:defRPr sz="1400">
                <a:solidFill>
                  <a:srgbClr val="000000"/>
                </a:solidFill>
                <a:latin typeface="Arial"/>
                <a:ea typeface="Arial"/>
                <a:cs typeface="Arial"/>
                <a:sym typeface="Arial"/>
              </a:defRPr>
            </a:lvl2pPr>
            <a:lvl3pPr indent="0" lvl="2" marL="0" marR="0" rtl="0" algn="r">
              <a:spcBef>
                <a:spcPts val="0"/>
              </a:spcBef>
              <a:spcAft>
                <a:spcPts val="0"/>
              </a:spcAft>
              <a:buNone/>
              <a:defRPr sz="1400">
                <a:solidFill>
                  <a:srgbClr val="000000"/>
                </a:solidFill>
                <a:latin typeface="Arial"/>
                <a:ea typeface="Arial"/>
                <a:cs typeface="Arial"/>
                <a:sym typeface="Arial"/>
              </a:defRPr>
            </a:lvl3pPr>
            <a:lvl4pPr indent="0" lvl="3" marL="0" marR="0" rtl="0" algn="r">
              <a:spcBef>
                <a:spcPts val="0"/>
              </a:spcBef>
              <a:spcAft>
                <a:spcPts val="0"/>
              </a:spcAft>
              <a:buNone/>
              <a:defRPr sz="1400">
                <a:solidFill>
                  <a:srgbClr val="000000"/>
                </a:solidFill>
                <a:latin typeface="Arial"/>
                <a:ea typeface="Arial"/>
                <a:cs typeface="Arial"/>
                <a:sym typeface="Arial"/>
              </a:defRPr>
            </a:lvl4pPr>
            <a:lvl5pPr indent="0" lvl="4" marL="0" marR="0" rtl="0" algn="r">
              <a:spcBef>
                <a:spcPts val="0"/>
              </a:spcBef>
              <a:spcAft>
                <a:spcPts val="0"/>
              </a:spcAft>
              <a:buNone/>
              <a:defRPr sz="1400">
                <a:solidFill>
                  <a:srgbClr val="000000"/>
                </a:solidFill>
                <a:latin typeface="Arial"/>
                <a:ea typeface="Arial"/>
                <a:cs typeface="Arial"/>
                <a:sym typeface="Arial"/>
              </a:defRPr>
            </a:lvl5pPr>
            <a:lvl6pPr indent="0" lvl="5" marL="0" marR="0" rtl="0" algn="r">
              <a:spcBef>
                <a:spcPts val="0"/>
              </a:spcBef>
              <a:spcAft>
                <a:spcPts val="0"/>
              </a:spcAft>
              <a:buNone/>
              <a:defRPr sz="1400">
                <a:solidFill>
                  <a:srgbClr val="000000"/>
                </a:solidFill>
                <a:latin typeface="Arial"/>
                <a:ea typeface="Arial"/>
                <a:cs typeface="Arial"/>
                <a:sym typeface="Arial"/>
              </a:defRPr>
            </a:lvl6pPr>
            <a:lvl7pPr indent="0" lvl="6" marL="0" marR="0" rtl="0" algn="r">
              <a:spcBef>
                <a:spcPts val="0"/>
              </a:spcBef>
              <a:spcAft>
                <a:spcPts val="0"/>
              </a:spcAft>
              <a:buNone/>
              <a:defRPr sz="1400">
                <a:solidFill>
                  <a:srgbClr val="000000"/>
                </a:solidFill>
                <a:latin typeface="Arial"/>
                <a:ea typeface="Arial"/>
                <a:cs typeface="Arial"/>
                <a:sym typeface="Arial"/>
              </a:defRPr>
            </a:lvl7pPr>
            <a:lvl8pPr indent="0" lvl="7" marL="0" marR="0" rtl="0" algn="r">
              <a:spcBef>
                <a:spcPts val="0"/>
              </a:spcBef>
              <a:spcAft>
                <a:spcPts val="0"/>
              </a:spcAft>
              <a:buNone/>
              <a:defRPr sz="1400">
                <a:solidFill>
                  <a:srgbClr val="000000"/>
                </a:solidFill>
                <a:latin typeface="Arial"/>
                <a:ea typeface="Arial"/>
                <a:cs typeface="Arial"/>
                <a:sym typeface="Arial"/>
              </a:defRPr>
            </a:lvl8pPr>
            <a:lvl9pPr indent="0" lvl="8" marL="0" marR="0" rtl="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4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77" name="Google Shape;277;p49"/>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8" name="Google Shape;278;p4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9" name="Google Shape;279;p4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0" name="Google Shape;280;p4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6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52" name="Google Shape;352;p61"/>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3" name="Google Shape;353;p61"/>
          <p:cNvSpPr txBox="1"/>
          <p:nvPr>
            <p:ph idx="10" type="dt"/>
          </p:nvPr>
        </p:nvSpPr>
        <p:spPr>
          <a:xfrm>
            <a:off x="457200" y="4683919"/>
            <a:ext cx="2133600" cy="3571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4" name="Google Shape;354;p61"/>
          <p:cNvSpPr txBox="1"/>
          <p:nvPr>
            <p:ph idx="11" type="ftr"/>
          </p:nvPr>
        </p:nvSpPr>
        <p:spPr>
          <a:xfrm>
            <a:off x="3124200" y="4683919"/>
            <a:ext cx="2895600" cy="357188"/>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5" name="Google Shape;355;p61"/>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rgbClr val="000000"/>
                </a:solidFill>
                <a:latin typeface="Arial"/>
                <a:ea typeface="Arial"/>
                <a:cs typeface="Arial"/>
                <a:sym typeface="Arial"/>
              </a:defRPr>
            </a:lvl1pPr>
            <a:lvl2pPr indent="0" lvl="1" marL="0" marR="0" rtl="0" algn="r">
              <a:spcBef>
                <a:spcPts val="0"/>
              </a:spcBef>
              <a:spcAft>
                <a:spcPts val="0"/>
              </a:spcAft>
              <a:buNone/>
              <a:defRPr sz="1400">
                <a:solidFill>
                  <a:srgbClr val="000000"/>
                </a:solidFill>
                <a:latin typeface="Arial"/>
                <a:ea typeface="Arial"/>
                <a:cs typeface="Arial"/>
                <a:sym typeface="Arial"/>
              </a:defRPr>
            </a:lvl2pPr>
            <a:lvl3pPr indent="0" lvl="2" marL="0" marR="0" rtl="0" algn="r">
              <a:spcBef>
                <a:spcPts val="0"/>
              </a:spcBef>
              <a:spcAft>
                <a:spcPts val="0"/>
              </a:spcAft>
              <a:buNone/>
              <a:defRPr sz="1400">
                <a:solidFill>
                  <a:srgbClr val="000000"/>
                </a:solidFill>
                <a:latin typeface="Arial"/>
                <a:ea typeface="Arial"/>
                <a:cs typeface="Arial"/>
                <a:sym typeface="Arial"/>
              </a:defRPr>
            </a:lvl3pPr>
            <a:lvl4pPr indent="0" lvl="3" marL="0" marR="0" rtl="0" algn="r">
              <a:spcBef>
                <a:spcPts val="0"/>
              </a:spcBef>
              <a:spcAft>
                <a:spcPts val="0"/>
              </a:spcAft>
              <a:buNone/>
              <a:defRPr sz="1400">
                <a:solidFill>
                  <a:srgbClr val="000000"/>
                </a:solidFill>
                <a:latin typeface="Arial"/>
                <a:ea typeface="Arial"/>
                <a:cs typeface="Arial"/>
                <a:sym typeface="Arial"/>
              </a:defRPr>
            </a:lvl4pPr>
            <a:lvl5pPr indent="0" lvl="4" marL="0" marR="0" rtl="0" algn="r">
              <a:spcBef>
                <a:spcPts val="0"/>
              </a:spcBef>
              <a:spcAft>
                <a:spcPts val="0"/>
              </a:spcAft>
              <a:buNone/>
              <a:defRPr sz="1400">
                <a:solidFill>
                  <a:srgbClr val="000000"/>
                </a:solidFill>
                <a:latin typeface="Arial"/>
                <a:ea typeface="Arial"/>
                <a:cs typeface="Arial"/>
                <a:sym typeface="Arial"/>
              </a:defRPr>
            </a:lvl5pPr>
            <a:lvl6pPr indent="0" lvl="5" marL="0" marR="0" rtl="0" algn="r">
              <a:spcBef>
                <a:spcPts val="0"/>
              </a:spcBef>
              <a:spcAft>
                <a:spcPts val="0"/>
              </a:spcAft>
              <a:buNone/>
              <a:defRPr sz="1400">
                <a:solidFill>
                  <a:srgbClr val="000000"/>
                </a:solidFill>
                <a:latin typeface="Arial"/>
                <a:ea typeface="Arial"/>
                <a:cs typeface="Arial"/>
                <a:sym typeface="Arial"/>
              </a:defRPr>
            </a:lvl6pPr>
            <a:lvl7pPr indent="0" lvl="6" marL="0" marR="0" rtl="0" algn="r">
              <a:spcBef>
                <a:spcPts val="0"/>
              </a:spcBef>
              <a:spcAft>
                <a:spcPts val="0"/>
              </a:spcAft>
              <a:buNone/>
              <a:defRPr sz="1400">
                <a:solidFill>
                  <a:srgbClr val="000000"/>
                </a:solidFill>
                <a:latin typeface="Arial"/>
                <a:ea typeface="Arial"/>
                <a:cs typeface="Arial"/>
                <a:sym typeface="Arial"/>
              </a:defRPr>
            </a:lvl7pPr>
            <a:lvl8pPr indent="0" lvl="7" marL="0" marR="0" rtl="0" algn="r">
              <a:spcBef>
                <a:spcPts val="0"/>
              </a:spcBef>
              <a:spcAft>
                <a:spcPts val="0"/>
              </a:spcAft>
              <a:buNone/>
              <a:defRPr sz="1400">
                <a:solidFill>
                  <a:srgbClr val="000000"/>
                </a:solidFill>
                <a:latin typeface="Arial"/>
                <a:ea typeface="Arial"/>
                <a:cs typeface="Arial"/>
                <a:sym typeface="Arial"/>
              </a:defRPr>
            </a:lvl8pPr>
            <a:lvl9pPr indent="0" lvl="8" marL="0" marR="0" rtl="0" algn="r">
              <a:spcBef>
                <a:spcPts val="0"/>
              </a:spcBef>
              <a:spcAft>
                <a:spcPts val="0"/>
              </a:spcAft>
              <a:buNone/>
              <a:defRPr sz="14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4.jp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6.jpg"/><Relationship Id="rId5" Type="http://schemas.openxmlformats.org/officeDocument/2006/relationships/image" Target="../media/image2.jpg"/><Relationship Id="rId6" Type="http://schemas.openxmlformats.org/officeDocument/2006/relationships/image" Target="../media/image16.png"/><Relationship Id="rId7"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9.png"/><Relationship Id="rId5" Type="http://schemas.openxmlformats.org/officeDocument/2006/relationships/image" Target="../media/image5.jpg"/><Relationship Id="rId6" Type="http://schemas.openxmlformats.org/officeDocument/2006/relationships/image" Target="../media/image3.png"/><Relationship Id="rId7" Type="http://schemas.openxmlformats.org/officeDocument/2006/relationships/image" Target="../media/image20.jp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5.jp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p73"/>
          <p:cNvSpPr txBox="1"/>
          <p:nvPr/>
        </p:nvSpPr>
        <p:spPr>
          <a:xfrm>
            <a:off x="395288" y="141480"/>
            <a:ext cx="8424900" cy="489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F34"/>
              </a:buClr>
              <a:buSzPts val="3200"/>
              <a:buFont typeface="Georgia"/>
              <a:buNone/>
            </a:pPr>
            <a:r>
              <a:rPr b="0" i="0" lang="en-GB" sz="3200" u="none" cap="none" strike="noStrike">
                <a:solidFill>
                  <a:srgbClr val="002F34"/>
                </a:solidFill>
                <a:latin typeface="Georgia"/>
                <a:ea typeface="Georgia"/>
                <a:cs typeface="Georgia"/>
                <a:sym typeface="Georgia"/>
              </a:rPr>
              <a:t>Selectivity to multiple task variables induced by sequence learning in the mouse somatosensory and posterior parietal cortex</a:t>
            </a:r>
            <a:endParaRPr/>
          </a:p>
          <a:p>
            <a:pPr indent="0" lvl="0" marL="0" marR="0" rtl="0" algn="l">
              <a:lnSpc>
                <a:spcPct val="100000"/>
              </a:lnSpc>
              <a:spcBef>
                <a:spcPts val="0"/>
              </a:spcBef>
              <a:spcAft>
                <a:spcPts val="0"/>
              </a:spcAft>
              <a:buClr>
                <a:schemeClr val="lt1"/>
              </a:buClr>
              <a:buSzPts val="3200"/>
              <a:buFont typeface="Arial"/>
              <a:buNone/>
            </a:pPr>
            <a:r>
              <a:t/>
            </a:r>
            <a:endParaRPr b="0" i="0" sz="3200" u="none" cap="none" strike="noStrike">
              <a:solidFill>
                <a:srgbClr val="002F34"/>
              </a:solidFill>
              <a:latin typeface="Georgia"/>
              <a:ea typeface="Georgia"/>
              <a:cs typeface="Georgia"/>
              <a:sym typeface="Georgia"/>
            </a:endParaRPr>
          </a:p>
          <a:p>
            <a:pPr indent="0" lvl="0" marL="0" marR="0" rtl="0" algn="l">
              <a:lnSpc>
                <a:spcPct val="100000"/>
              </a:lnSpc>
              <a:spcBef>
                <a:spcPts val="0"/>
              </a:spcBef>
              <a:spcAft>
                <a:spcPts val="0"/>
              </a:spcAft>
              <a:buClr>
                <a:srgbClr val="002F34"/>
              </a:buClr>
              <a:buSzPts val="3000"/>
              <a:buFont typeface="Georgia"/>
              <a:buNone/>
            </a:pPr>
            <a:r>
              <a:rPr b="0" i="0" lang="en-GB" sz="3000" u="none" cap="none" strike="noStrike">
                <a:solidFill>
                  <a:srgbClr val="002F34"/>
                </a:solidFill>
                <a:latin typeface="Georgia"/>
                <a:ea typeface="Georgia"/>
                <a:cs typeface="Georgia"/>
                <a:sym typeface="Georgia"/>
              </a:rPr>
              <a:t>Maravall Lab</a:t>
            </a:r>
            <a:endParaRPr/>
          </a:p>
          <a:p>
            <a:pPr indent="0" lvl="0" marL="0" marR="0" rtl="0" algn="l">
              <a:lnSpc>
                <a:spcPct val="100000"/>
              </a:lnSpc>
              <a:spcBef>
                <a:spcPts val="0"/>
              </a:spcBef>
              <a:spcAft>
                <a:spcPts val="0"/>
              </a:spcAft>
              <a:buClr>
                <a:schemeClr val="lt1"/>
              </a:buClr>
              <a:buSzPts val="3400"/>
              <a:buFont typeface="Arial"/>
              <a:buNone/>
            </a:pPr>
            <a:r>
              <a:t/>
            </a:r>
            <a:endParaRPr b="0" i="0" sz="3400" u="none" cap="none" strike="noStrike">
              <a:solidFill>
                <a:srgbClr val="002F34"/>
              </a:solidFill>
              <a:latin typeface="Georgia"/>
              <a:ea typeface="Georgia"/>
              <a:cs typeface="Georgia"/>
              <a:sym typeface="Georgia"/>
            </a:endParaRPr>
          </a:p>
          <a:p>
            <a:pPr indent="0" lvl="0" marL="0" marR="0" rtl="0" algn="l">
              <a:lnSpc>
                <a:spcPct val="100000"/>
              </a:lnSpc>
              <a:spcBef>
                <a:spcPts val="0"/>
              </a:spcBef>
              <a:spcAft>
                <a:spcPts val="0"/>
              </a:spcAft>
              <a:buClr>
                <a:schemeClr val="lt1"/>
              </a:buClr>
              <a:buSzPts val="3400"/>
              <a:buFont typeface="Arial"/>
              <a:buNone/>
            </a:pPr>
            <a:r>
              <a:t/>
            </a:r>
            <a:endParaRPr b="0" i="0" sz="3400" u="none" cap="none" strike="noStrike">
              <a:solidFill>
                <a:srgbClr val="002F34"/>
              </a:solidFill>
              <a:latin typeface="Georgia"/>
              <a:ea typeface="Georgia"/>
              <a:cs typeface="Georgia"/>
              <a:sym typeface="Georgia"/>
            </a:endParaRPr>
          </a:p>
          <a:p>
            <a:pPr indent="0" lvl="0" marL="0" marR="0" rtl="0" algn="l">
              <a:lnSpc>
                <a:spcPct val="100000"/>
              </a:lnSpc>
              <a:spcBef>
                <a:spcPts val="0"/>
              </a:spcBef>
              <a:spcAft>
                <a:spcPts val="0"/>
              </a:spcAft>
              <a:buClr>
                <a:schemeClr val="lt1"/>
              </a:buClr>
              <a:buSzPts val="2200"/>
              <a:buFont typeface="Arial"/>
              <a:buNone/>
            </a:pPr>
            <a:r>
              <a:t/>
            </a:r>
            <a:endParaRPr b="0" i="0" sz="2200" u="none" cap="none" strike="noStrike">
              <a:solidFill>
                <a:srgbClr val="002F34"/>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200"/>
              <a:buFont typeface="Arial"/>
              <a:buNone/>
            </a:pPr>
            <a:r>
              <a:t/>
            </a:r>
            <a:endParaRPr b="0" i="0" sz="2200" u="none" cap="none" strike="noStrike">
              <a:solidFill>
                <a:srgbClr val="002F34"/>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200"/>
              <a:buFont typeface="Arial"/>
              <a:buNone/>
            </a:pPr>
            <a:r>
              <a:t/>
            </a:r>
            <a:endParaRPr b="0" i="0" sz="2200" u="none" cap="none" strike="noStrike">
              <a:solidFill>
                <a:srgbClr val="002F34"/>
              </a:solidFill>
              <a:latin typeface="Arial"/>
              <a:ea typeface="Arial"/>
              <a:cs typeface="Arial"/>
              <a:sym typeface="Arial"/>
            </a:endParaRPr>
          </a:p>
          <a:p>
            <a:pPr indent="0" lvl="0" marL="0" marR="0" rtl="0" algn="l">
              <a:lnSpc>
                <a:spcPct val="100000"/>
              </a:lnSpc>
              <a:spcBef>
                <a:spcPts val="0"/>
              </a:spcBef>
              <a:spcAft>
                <a:spcPts val="0"/>
              </a:spcAft>
              <a:buClr>
                <a:srgbClr val="002F34"/>
              </a:buClr>
              <a:buSzPts val="2000"/>
              <a:buFont typeface="Arial"/>
              <a:buNone/>
            </a:pPr>
            <a:r>
              <a:t/>
            </a:r>
            <a:endParaRPr b="0" i="0" sz="2000" u="none" cap="none" strike="noStrike">
              <a:solidFill>
                <a:srgbClr val="002F34"/>
              </a:solidFill>
              <a:latin typeface="Arial"/>
              <a:ea typeface="Arial"/>
              <a:cs typeface="Arial"/>
              <a:sym typeface="Arial"/>
            </a:endParaRPr>
          </a:p>
        </p:txBody>
      </p:sp>
      <p:pic>
        <p:nvPicPr>
          <p:cNvPr id="431" name="Google Shape;431;p73"/>
          <p:cNvPicPr preferRelativeResize="0"/>
          <p:nvPr/>
        </p:nvPicPr>
        <p:blipFill rotWithShape="1">
          <a:blip r:embed="rId3">
            <a:alphaModFix/>
          </a:blip>
          <a:srcRect b="0" l="0" r="0" t="0"/>
          <a:stretch/>
        </p:blipFill>
        <p:spPr>
          <a:xfrm>
            <a:off x="5132024" y="3007800"/>
            <a:ext cx="1303075" cy="1303075"/>
          </a:xfrm>
          <a:prstGeom prst="rect">
            <a:avLst/>
          </a:prstGeom>
          <a:noFill/>
          <a:ln>
            <a:noFill/>
          </a:ln>
        </p:spPr>
      </p:pic>
      <p:pic>
        <p:nvPicPr>
          <p:cNvPr id="432" name="Google Shape;432;p73"/>
          <p:cNvPicPr preferRelativeResize="0"/>
          <p:nvPr/>
        </p:nvPicPr>
        <p:blipFill rotWithShape="1">
          <a:blip r:embed="rId4">
            <a:alphaModFix/>
          </a:blip>
          <a:srcRect b="0" l="19269" r="53415" t="84363"/>
          <a:stretch/>
        </p:blipFill>
        <p:spPr>
          <a:xfrm>
            <a:off x="5583375" y="1816024"/>
            <a:ext cx="2679950" cy="1086076"/>
          </a:xfrm>
          <a:prstGeom prst="rect">
            <a:avLst/>
          </a:prstGeom>
          <a:noFill/>
          <a:ln>
            <a:noFill/>
          </a:ln>
        </p:spPr>
      </p:pic>
      <p:pic>
        <p:nvPicPr>
          <p:cNvPr id="433" name="Google Shape;433;p73"/>
          <p:cNvPicPr preferRelativeResize="0"/>
          <p:nvPr/>
        </p:nvPicPr>
        <p:blipFill rotWithShape="1">
          <a:blip r:embed="rId5">
            <a:alphaModFix/>
          </a:blip>
          <a:srcRect b="0" l="0" r="0" t="0"/>
          <a:stretch/>
        </p:blipFill>
        <p:spPr>
          <a:xfrm>
            <a:off x="748070" y="5859670"/>
            <a:ext cx="1905814" cy="1226400"/>
          </a:xfrm>
          <a:prstGeom prst="rect">
            <a:avLst/>
          </a:prstGeom>
          <a:noFill/>
          <a:ln>
            <a:noFill/>
          </a:ln>
        </p:spPr>
      </p:pic>
      <p:pic>
        <p:nvPicPr>
          <p:cNvPr id="434" name="Google Shape;434;p73"/>
          <p:cNvPicPr preferRelativeResize="0"/>
          <p:nvPr/>
        </p:nvPicPr>
        <p:blipFill rotWithShape="1">
          <a:blip r:embed="rId5">
            <a:alphaModFix/>
          </a:blip>
          <a:srcRect b="0" l="0" r="0" t="0"/>
          <a:stretch/>
        </p:blipFill>
        <p:spPr>
          <a:xfrm>
            <a:off x="6569570" y="2902095"/>
            <a:ext cx="1905814" cy="1226400"/>
          </a:xfrm>
          <a:prstGeom prst="rect">
            <a:avLst/>
          </a:prstGeom>
          <a:noFill/>
          <a:ln>
            <a:noFill/>
          </a:ln>
        </p:spPr>
      </p:pic>
      <p:sp>
        <p:nvSpPr>
          <p:cNvPr id="435" name="Google Shape;435;p73"/>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82"/>
          <p:cNvPicPr preferRelativeResize="0"/>
          <p:nvPr/>
        </p:nvPicPr>
        <p:blipFill>
          <a:blip r:embed="rId3">
            <a:alphaModFix/>
          </a:blip>
          <a:stretch>
            <a:fillRect/>
          </a:stretch>
        </p:blipFill>
        <p:spPr>
          <a:xfrm>
            <a:off x="4439600" y="379725"/>
            <a:ext cx="4268875" cy="2787425"/>
          </a:xfrm>
          <a:prstGeom prst="rect">
            <a:avLst/>
          </a:prstGeom>
          <a:noFill/>
          <a:ln>
            <a:noFill/>
          </a:ln>
        </p:spPr>
      </p:pic>
      <p:pic>
        <p:nvPicPr>
          <p:cNvPr id="628" name="Google Shape;628;p82"/>
          <p:cNvPicPr preferRelativeResize="0"/>
          <p:nvPr/>
        </p:nvPicPr>
        <p:blipFill>
          <a:blip r:embed="rId4">
            <a:alphaModFix/>
          </a:blip>
          <a:stretch>
            <a:fillRect/>
          </a:stretch>
        </p:blipFill>
        <p:spPr>
          <a:xfrm>
            <a:off x="623225" y="437250"/>
            <a:ext cx="4043200" cy="2672375"/>
          </a:xfrm>
          <a:prstGeom prst="rect">
            <a:avLst/>
          </a:prstGeom>
          <a:noFill/>
          <a:ln>
            <a:noFill/>
          </a:ln>
        </p:spPr>
      </p:pic>
      <p:pic>
        <p:nvPicPr>
          <p:cNvPr id="629" name="Google Shape;629;p82"/>
          <p:cNvPicPr preferRelativeResize="0"/>
          <p:nvPr/>
        </p:nvPicPr>
        <p:blipFill>
          <a:blip r:embed="rId5">
            <a:alphaModFix/>
          </a:blip>
          <a:stretch>
            <a:fillRect/>
          </a:stretch>
        </p:blipFill>
        <p:spPr>
          <a:xfrm>
            <a:off x="1337075" y="2922300"/>
            <a:ext cx="2704074" cy="2160050"/>
          </a:xfrm>
          <a:prstGeom prst="rect">
            <a:avLst/>
          </a:prstGeom>
          <a:noFill/>
          <a:ln>
            <a:noFill/>
          </a:ln>
        </p:spPr>
      </p:pic>
      <p:sp>
        <p:nvSpPr>
          <p:cNvPr id="630" name="Google Shape;630;p82"/>
          <p:cNvSpPr/>
          <p:nvPr/>
        </p:nvSpPr>
        <p:spPr>
          <a:xfrm>
            <a:off x="0" y="0"/>
            <a:ext cx="341100" cy="51435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631" name="Google Shape;631;p82"/>
          <p:cNvSpPr txBox="1"/>
          <p:nvPr/>
        </p:nvSpPr>
        <p:spPr>
          <a:xfrm>
            <a:off x="395288" y="69780"/>
            <a:ext cx="86412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Georgia"/>
              <a:buNone/>
            </a:pPr>
            <a:r>
              <a:rPr lang="en-GB" sz="2600">
                <a:latin typeface="Georgia"/>
                <a:ea typeface="Georgia"/>
                <a:cs typeface="Georgia"/>
                <a:sym typeface="Georgia"/>
              </a:rPr>
              <a:t>Data pre processing </a:t>
            </a:r>
            <a:endParaRPr b="0" i="0" sz="2600" u="none" cap="none" strike="noStrike">
              <a:solidFill>
                <a:srgbClr val="000000"/>
              </a:solidFill>
              <a:latin typeface="Georgia"/>
              <a:ea typeface="Georgia"/>
              <a:cs typeface="Georgia"/>
              <a:sym typeface="Georgia"/>
            </a:endParaRPr>
          </a:p>
        </p:txBody>
      </p:sp>
      <p:sp>
        <p:nvSpPr>
          <p:cNvPr id="632" name="Google Shape;632;p82"/>
          <p:cNvSpPr txBox="1"/>
          <p:nvPr/>
        </p:nvSpPr>
        <p:spPr>
          <a:xfrm rot="-5400000">
            <a:off x="126000" y="1243400"/>
            <a:ext cx="7374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dk1"/>
                </a:solidFill>
                <a:latin typeface="Calibri"/>
                <a:ea typeface="Calibri"/>
                <a:cs typeface="Calibri"/>
                <a:sym typeface="Calibri"/>
              </a:rPr>
              <a:t>DF</a:t>
            </a:r>
            <a:endParaRPr sz="13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83"/>
          <p:cNvPicPr preferRelativeResize="0"/>
          <p:nvPr/>
        </p:nvPicPr>
        <p:blipFill>
          <a:blip r:embed="rId3">
            <a:alphaModFix/>
          </a:blip>
          <a:stretch>
            <a:fillRect/>
          </a:stretch>
        </p:blipFill>
        <p:spPr>
          <a:xfrm>
            <a:off x="1808850" y="1098300"/>
            <a:ext cx="4660199" cy="3697150"/>
          </a:xfrm>
          <a:prstGeom prst="rect">
            <a:avLst/>
          </a:prstGeom>
          <a:noFill/>
          <a:ln>
            <a:noFill/>
          </a:ln>
        </p:spPr>
      </p:pic>
      <p:sp>
        <p:nvSpPr>
          <p:cNvPr id="638" name="Google Shape;638;p83"/>
          <p:cNvSpPr txBox="1"/>
          <p:nvPr/>
        </p:nvSpPr>
        <p:spPr>
          <a:xfrm>
            <a:off x="395288" y="141480"/>
            <a:ext cx="86412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Georgia"/>
              <a:buNone/>
            </a:pPr>
            <a:r>
              <a:rPr lang="en-GB" sz="2600">
                <a:latin typeface="Georgia"/>
                <a:ea typeface="Georgia"/>
                <a:cs typeface="Georgia"/>
                <a:sym typeface="Georgia"/>
              </a:rPr>
              <a:t>Calculating significance of RNN decoding accuracy </a:t>
            </a:r>
            <a:endParaRPr b="0" i="0" sz="2600" u="none" cap="none" strike="noStrike">
              <a:solidFill>
                <a:srgbClr val="000000"/>
              </a:solidFill>
              <a:latin typeface="Georgia"/>
              <a:ea typeface="Georgia"/>
              <a:cs typeface="Georgia"/>
              <a:sym typeface="Georgia"/>
            </a:endParaRPr>
          </a:p>
        </p:txBody>
      </p:sp>
      <p:sp>
        <p:nvSpPr>
          <p:cNvPr id="639" name="Google Shape;639;p83"/>
          <p:cNvSpPr/>
          <p:nvPr/>
        </p:nvSpPr>
        <p:spPr>
          <a:xfrm>
            <a:off x="0" y="0"/>
            <a:ext cx="341100" cy="51435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4"/>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645" name="Google Shape;645;p84"/>
          <p:cNvPicPr preferRelativeResize="0"/>
          <p:nvPr/>
        </p:nvPicPr>
        <p:blipFill>
          <a:blip r:embed="rId3">
            <a:alphaModFix/>
          </a:blip>
          <a:stretch>
            <a:fillRect/>
          </a:stretch>
        </p:blipFill>
        <p:spPr>
          <a:xfrm>
            <a:off x="1094650" y="0"/>
            <a:ext cx="79629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5"/>
          <p:cNvSpPr txBox="1"/>
          <p:nvPr/>
        </p:nvSpPr>
        <p:spPr>
          <a:xfrm>
            <a:off x="395288" y="141480"/>
            <a:ext cx="86412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Georgia"/>
              <a:buNone/>
            </a:pPr>
            <a:r>
              <a:rPr lang="en-GB" sz="2600">
                <a:latin typeface="Georgia"/>
                <a:ea typeface="Georgia"/>
                <a:cs typeface="Georgia"/>
                <a:sym typeface="Georgia"/>
              </a:rPr>
              <a:t>Running Window Analysis -single neuron</a:t>
            </a:r>
            <a:endParaRPr b="0" i="0" sz="2600" u="none" cap="none" strike="noStrike">
              <a:solidFill>
                <a:srgbClr val="000000"/>
              </a:solidFill>
              <a:latin typeface="Georgia"/>
              <a:ea typeface="Georgia"/>
              <a:cs typeface="Georgia"/>
              <a:sym typeface="Georgia"/>
            </a:endParaRPr>
          </a:p>
        </p:txBody>
      </p:sp>
      <p:pic>
        <p:nvPicPr>
          <p:cNvPr id="651" name="Google Shape;651;p85"/>
          <p:cNvPicPr preferRelativeResize="0"/>
          <p:nvPr/>
        </p:nvPicPr>
        <p:blipFill>
          <a:blip r:embed="rId3">
            <a:alphaModFix/>
          </a:blip>
          <a:stretch>
            <a:fillRect/>
          </a:stretch>
        </p:blipFill>
        <p:spPr>
          <a:xfrm>
            <a:off x="341100" y="781576"/>
            <a:ext cx="4571999" cy="3029299"/>
          </a:xfrm>
          <a:prstGeom prst="rect">
            <a:avLst/>
          </a:prstGeom>
          <a:noFill/>
          <a:ln>
            <a:noFill/>
          </a:ln>
        </p:spPr>
      </p:pic>
      <p:pic>
        <p:nvPicPr>
          <p:cNvPr id="652" name="Google Shape;652;p85"/>
          <p:cNvPicPr preferRelativeResize="0"/>
          <p:nvPr/>
        </p:nvPicPr>
        <p:blipFill>
          <a:blip r:embed="rId4">
            <a:alphaModFix/>
          </a:blip>
          <a:stretch>
            <a:fillRect/>
          </a:stretch>
        </p:blipFill>
        <p:spPr>
          <a:xfrm>
            <a:off x="4813625" y="757250"/>
            <a:ext cx="4651125" cy="3077954"/>
          </a:xfrm>
          <a:prstGeom prst="rect">
            <a:avLst/>
          </a:prstGeom>
          <a:noFill/>
          <a:ln>
            <a:noFill/>
          </a:ln>
        </p:spPr>
      </p:pic>
      <p:sp>
        <p:nvSpPr>
          <p:cNvPr id="653" name="Google Shape;653;p85"/>
          <p:cNvSpPr txBox="1"/>
          <p:nvPr/>
        </p:nvSpPr>
        <p:spPr>
          <a:xfrm>
            <a:off x="1695542" y="4135275"/>
            <a:ext cx="1482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Gill Sans"/>
              <a:buNone/>
            </a:pPr>
            <a:r>
              <a:rPr lang="en-GB" sz="1800">
                <a:latin typeface="Gill Sans"/>
                <a:ea typeface="Gill Sans"/>
                <a:cs typeface="Gill Sans"/>
                <a:sym typeface="Gill Sans"/>
              </a:rPr>
              <a:t>All neurons </a:t>
            </a:r>
            <a:endParaRPr/>
          </a:p>
        </p:txBody>
      </p:sp>
      <p:sp>
        <p:nvSpPr>
          <p:cNvPr id="654" name="Google Shape;654;p85"/>
          <p:cNvSpPr txBox="1"/>
          <p:nvPr/>
        </p:nvSpPr>
        <p:spPr>
          <a:xfrm>
            <a:off x="6266553" y="4215825"/>
            <a:ext cx="2112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Gill Sans"/>
              <a:buNone/>
            </a:pPr>
            <a:r>
              <a:rPr lang="en-GB" sz="1800">
                <a:latin typeface="Gill Sans"/>
                <a:ea typeface="Gill Sans"/>
                <a:cs typeface="Gill Sans"/>
                <a:sym typeface="Gill Sans"/>
              </a:rPr>
              <a:t>Significant neurons </a:t>
            </a:r>
            <a:endParaRPr/>
          </a:p>
        </p:txBody>
      </p:sp>
      <p:sp>
        <p:nvSpPr>
          <p:cNvPr id="655" name="Google Shape;655;p85"/>
          <p:cNvSpPr/>
          <p:nvPr/>
        </p:nvSpPr>
        <p:spPr>
          <a:xfrm>
            <a:off x="583051" y="3551100"/>
            <a:ext cx="1710000" cy="213000"/>
          </a:xfrm>
          <a:prstGeom prst="rect">
            <a:avLst/>
          </a:prstGeom>
          <a:solidFill>
            <a:srgbClr val="7E2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stimulation</a:t>
            </a:r>
            <a:endParaRPr/>
          </a:p>
        </p:txBody>
      </p:sp>
      <p:sp>
        <p:nvSpPr>
          <p:cNvPr id="656" name="Google Shape;656;p85"/>
          <p:cNvSpPr/>
          <p:nvPr/>
        </p:nvSpPr>
        <p:spPr>
          <a:xfrm>
            <a:off x="2293050" y="3551100"/>
            <a:ext cx="2378100" cy="213000"/>
          </a:xfrm>
          <a:prstGeom prst="rect">
            <a:avLst/>
          </a:prstGeom>
          <a:solidFill>
            <a:srgbClr val="0072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licks / reward collection</a:t>
            </a:r>
            <a:endParaRPr/>
          </a:p>
        </p:txBody>
      </p:sp>
      <p:sp>
        <p:nvSpPr>
          <p:cNvPr id="657" name="Google Shape;657;p85"/>
          <p:cNvSpPr/>
          <p:nvPr/>
        </p:nvSpPr>
        <p:spPr>
          <a:xfrm>
            <a:off x="5076525" y="3646525"/>
            <a:ext cx="1482600" cy="213000"/>
          </a:xfrm>
          <a:prstGeom prst="rect">
            <a:avLst/>
          </a:prstGeom>
          <a:solidFill>
            <a:srgbClr val="7E2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stimulation</a:t>
            </a:r>
            <a:endParaRPr/>
          </a:p>
        </p:txBody>
      </p:sp>
      <p:sp>
        <p:nvSpPr>
          <p:cNvPr id="658" name="Google Shape;658;p85"/>
          <p:cNvSpPr/>
          <p:nvPr/>
        </p:nvSpPr>
        <p:spPr>
          <a:xfrm>
            <a:off x="6559125" y="3646525"/>
            <a:ext cx="2664000" cy="213000"/>
          </a:xfrm>
          <a:prstGeom prst="rect">
            <a:avLst/>
          </a:prstGeom>
          <a:solidFill>
            <a:srgbClr val="0072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licks / reward collection</a:t>
            </a:r>
            <a:endParaRPr/>
          </a:p>
        </p:txBody>
      </p:sp>
      <p:sp>
        <p:nvSpPr>
          <p:cNvPr id="659" name="Google Shape;659;p85"/>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6"/>
          <p:cNvSpPr txBox="1"/>
          <p:nvPr/>
        </p:nvSpPr>
        <p:spPr>
          <a:xfrm>
            <a:off x="395288" y="141480"/>
            <a:ext cx="86412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Georgia"/>
              <a:buNone/>
            </a:pPr>
            <a:r>
              <a:rPr lang="en-GB" sz="2600">
                <a:latin typeface="Georgia"/>
                <a:ea typeface="Georgia"/>
                <a:cs typeface="Georgia"/>
                <a:sym typeface="Georgia"/>
              </a:rPr>
              <a:t>Running Window Analysis -population</a:t>
            </a:r>
            <a:endParaRPr b="0" i="0" sz="2600" u="none" cap="none" strike="noStrike">
              <a:solidFill>
                <a:srgbClr val="000000"/>
              </a:solidFill>
              <a:latin typeface="Georgia"/>
              <a:ea typeface="Georgia"/>
              <a:cs typeface="Georgia"/>
              <a:sym typeface="Georgia"/>
            </a:endParaRPr>
          </a:p>
        </p:txBody>
      </p:sp>
      <p:sp>
        <p:nvSpPr>
          <p:cNvPr id="665" name="Google Shape;665;p86"/>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666" name="Google Shape;666;p86"/>
          <p:cNvPicPr preferRelativeResize="0"/>
          <p:nvPr/>
        </p:nvPicPr>
        <p:blipFill rotWithShape="1">
          <a:blip r:embed="rId3">
            <a:alphaModFix/>
          </a:blip>
          <a:srcRect b="0" l="1351" r="0" t="0"/>
          <a:stretch/>
        </p:blipFill>
        <p:spPr>
          <a:xfrm>
            <a:off x="4572000" y="896600"/>
            <a:ext cx="4464501" cy="3085750"/>
          </a:xfrm>
          <a:prstGeom prst="rect">
            <a:avLst/>
          </a:prstGeom>
          <a:noFill/>
          <a:ln>
            <a:noFill/>
          </a:ln>
        </p:spPr>
      </p:pic>
      <p:pic>
        <p:nvPicPr>
          <p:cNvPr id="667" name="Google Shape;667;p86"/>
          <p:cNvPicPr preferRelativeResize="0"/>
          <p:nvPr/>
        </p:nvPicPr>
        <p:blipFill>
          <a:blip r:embed="rId4">
            <a:alphaModFix/>
          </a:blip>
          <a:stretch>
            <a:fillRect/>
          </a:stretch>
        </p:blipFill>
        <p:spPr>
          <a:xfrm>
            <a:off x="395300" y="896600"/>
            <a:ext cx="4306870" cy="2998650"/>
          </a:xfrm>
          <a:prstGeom prst="rect">
            <a:avLst/>
          </a:prstGeom>
          <a:noFill/>
          <a:ln>
            <a:noFill/>
          </a:ln>
        </p:spPr>
      </p:pic>
      <p:sp>
        <p:nvSpPr>
          <p:cNvPr id="668" name="Google Shape;668;p86"/>
          <p:cNvSpPr/>
          <p:nvPr/>
        </p:nvSpPr>
        <p:spPr>
          <a:xfrm>
            <a:off x="4953025" y="3682250"/>
            <a:ext cx="1059000" cy="213000"/>
          </a:xfrm>
          <a:prstGeom prst="rect">
            <a:avLst/>
          </a:prstGeom>
          <a:solidFill>
            <a:srgbClr val="7E2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stimulation</a:t>
            </a:r>
            <a:endParaRPr/>
          </a:p>
        </p:txBody>
      </p:sp>
      <p:sp>
        <p:nvSpPr>
          <p:cNvPr id="669" name="Google Shape;669;p86"/>
          <p:cNvSpPr/>
          <p:nvPr/>
        </p:nvSpPr>
        <p:spPr>
          <a:xfrm>
            <a:off x="6012025" y="3682250"/>
            <a:ext cx="2732700" cy="213000"/>
          </a:xfrm>
          <a:prstGeom prst="rect">
            <a:avLst/>
          </a:prstGeom>
          <a:solidFill>
            <a:srgbClr val="0072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licks / reward collection</a:t>
            </a:r>
            <a:endParaRPr/>
          </a:p>
        </p:txBody>
      </p:sp>
      <p:sp>
        <p:nvSpPr>
          <p:cNvPr id="670" name="Google Shape;670;p86"/>
          <p:cNvSpPr/>
          <p:nvPr/>
        </p:nvSpPr>
        <p:spPr>
          <a:xfrm>
            <a:off x="830525" y="3682250"/>
            <a:ext cx="1059000" cy="213000"/>
          </a:xfrm>
          <a:prstGeom prst="rect">
            <a:avLst/>
          </a:prstGeom>
          <a:solidFill>
            <a:srgbClr val="7E2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stimulation</a:t>
            </a:r>
            <a:endParaRPr/>
          </a:p>
        </p:txBody>
      </p:sp>
      <p:sp>
        <p:nvSpPr>
          <p:cNvPr id="671" name="Google Shape;671;p86"/>
          <p:cNvSpPr/>
          <p:nvPr/>
        </p:nvSpPr>
        <p:spPr>
          <a:xfrm>
            <a:off x="1889525" y="3682250"/>
            <a:ext cx="2732700" cy="213000"/>
          </a:xfrm>
          <a:prstGeom prst="rect">
            <a:avLst/>
          </a:prstGeom>
          <a:solidFill>
            <a:srgbClr val="0072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licks / reward collection</a:t>
            </a:r>
            <a:endParaRPr/>
          </a:p>
        </p:txBody>
      </p:sp>
      <p:sp>
        <p:nvSpPr>
          <p:cNvPr id="672" name="Google Shape;672;p86"/>
          <p:cNvSpPr txBox="1"/>
          <p:nvPr/>
        </p:nvSpPr>
        <p:spPr>
          <a:xfrm>
            <a:off x="1664817" y="4244875"/>
            <a:ext cx="1482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Gill Sans"/>
              <a:buNone/>
            </a:pPr>
            <a:r>
              <a:rPr lang="en-GB" sz="1800">
                <a:latin typeface="Gill Sans"/>
                <a:ea typeface="Gill Sans"/>
                <a:cs typeface="Gill Sans"/>
                <a:sym typeface="Gill Sans"/>
              </a:rPr>
              <a:t>All sessions</a:t>
            </a:r>
            <a:endParaRPr/>
          </a:p>
        </p:txBody>
      </p:sp>
      <p:sp>
        <p:nvSpPr>
          <p:cNvPr id="673" name="Google Shape;673;p86"/>
          <p:cNvSpPr txBox="1"/>
          <p:nvPr/>
        </p:nvSpPr>
        <p:spPr>
          <a:xfrm>
            <a:off x="5422374" y="4244875"/>
            <a:ext cx="2926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Gill Sans"/>
              <a:buNone/>
            </a:pPr>
            <a:r>
              <a:rPr lang="en-GB" sz="1800">
                <a:latin typeface="Gill Sans"/>
                <a:ea typeface="Gill Sans"/>
                <a:cs typeface="Gill Sans"/>
                <a:sym typeface="Gill Sans"/>
              </a:rPr>
              <a:t>Only first 2 naive </a:t>
            </a:r>
            <a:r>
              <a:rPr lang="en-GB" sz="1800">
                <a:latin typeface="Gill Sans"/>
                <a:ea typeface="Gill Sans"/>
                <a:cs typeface="Gill Sans"/>
                <a:sym typeface="Gill Sans"/>
              </a:rPr>
              <a:t> sessions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87"/>
          <p:cNvPicPr preferRelativeResize="0"/>
          <p:nvPr/>
        </p:nvPicPr>
        <p:blipFill rotWithShape="1">
          <a:blip r:embed="rId3">
            <a:alphaModFix/>
          </a:blip>
          <a:srcRect b="0" l="25419" r="0" t="43150"/>
          <a:stretch/>
        </p:blipFill>
        <p:spPr>
          <a:xfrm>
            <a:off x="1635085" y="1691864"/>
            <a:ext cx="5720742" cy="2267998"/>
          </a:xfrm>
          <a:prstGeom prst="rect">
            <a:avLst/>
          </a:prstGeom>
          <a:noFill/>
          <a:ln>
            <a:noFill/>
          </a:ln>
        </p:spPr>
      </p:pic>
      <p:sp>
        <p:nvSpPr>
          <p:cNvPr id="680" name="Google Shape;680;p87"/>
          <p:cNvSpPr/>
          <p:nvPr/>
        </p:nvSpPr>
        <p:spPr>
          <a:xfrm>
            <a:off x="1619672" y="1707654"/>
            <a:ext cx="332142" cy="216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1" name="Google Shape;681;p87"/>
          <p:cNvSpPr txBox="1"/>
          <p:nvPr/>
        </p:nvSpPr>
        <p:spPr>
          <a:xfrm>
            <a:off x="395288" y="141480"/>
            <a:ext cx="8353176" cy="10849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Georgia"/>
              <a:buNone/>
            </a:pPr>
            <a:r>
              <a:rPr b="0" i="0" lang="en-GB" sz="2600" u="none" cap="none" strike="noStrike">
                <a:solidFill>
                  <a:srgbClr val="000000"/>
                </a:solidFill>
                <a:latin typeface="Georgia"/>
                <a:ea typeface="Georgia"/>
                <a:cs typeface="Georgia"/>
                <a:sym typeface="Georgia"/>
              </a:rPr>
              <a:t>How does training change </a:t>
            </a:r>
            <a:r>
              <a:rPr lang="en-GB" sz="2600">
                <a:solidFill>
                  <a:srgbClr val="000000"/>
                </a:solidFill>
                <a:latin typeface="Georgia"/>
                <a:ea typeface="Georgia"/>
                <a:cs typeface="Georgia"/>
                <a:sym typeface="Georgia"/>
              </a:rPr>
              <a:t>tun</a:t>
            </a:r>
            <a:r>
              <a:rPr b="0" i="0" lang="en-GB" sz="2600" u="none" cap="none" strike="noStrike">
                <a:solidFill>
                  <a:srgbClr val="000000"/>
                </a:solidFill>
                <a:latin typeface="Georgia"/>
                <a:ea typeface="Georgia"/>
                <a:cs typeface="Georgia"/>
                <a:sym typeface="Georgia"/>
              </a:rPr>
              <a:t>ing in S1bf neurons?</a:t>
            </a:r>
            <a:endParaRPr b="0" i="0" sz="2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2600"/>
              <a:buFont typeface="Arial"/>
              <a:buNone/>
            </a:pPr>
            <a:r>
              <a:t/>
            </a:r>
            <a:endParaRPr b="0" i="0" sz="26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800"/>
              <a:buFont typeface="Gill Sans"/>
              <a:buNone/>
            </a:pPr>
            <a:r>
              <a:rPr lang="en-GB" sz="1800">
                <a:solidFill>
                  <a:srgbClr val="000000"/>
                </a:solidFill>
                <a:latin typeface="Gill Sans"/>
                <a:ea typeface="Gill Sans"/>
                <a:cs typeface="Gill Sans"/>
                <a:sym typeface="Gill Sans"/>
              </a:rPr>
              <a:t>In this task d</a:t>
            </a:r>
            <a:r>
              <a:rPr b="0" i="0" lang="en-GB" sz="1800" u="none" cap="none" strike="noStrike">
                <a:solidFill>
                  <a:srgbClr val="000000"/>
                </a:solidFill>
                <a:latin typeface="Gill Sans"/>
                <a:ea typeface="Gill Sans"/>
                <a:cs typeface="Gill Sans"/>
                <a:sym typeface="Gill Sans"/>
              </a:rPr>
              <a:t>ecision/action tuning is refined by learning (neurons predict the learned action upon training), but sensory tuning isn’t</a:t>
            </a:r>
            <a:endParaRPr b="0" i="0" sz="1800" u="none" cap="none" strike="noStrike">
              <a:solidFill>
                <a:srgbClr val="000000"/>
              </a:solidFill>
              <a:latin typeface="Gill Sans"/>
              <a:ea typeface="Gill Sans"/>
              <a:cs typeface="Gill Sans"/>
              <a:sym typeface="Gill Sans"/>
            </a:endParaRPr>
          </a:p>
        </p:txBody>
      </p:sp>
      <p:sp>
        <p:nvSpPr>
          <p:cNvPr id="682" name="Google Shape;682;p87"/>
          <p:cNvSpPr/>
          <p:nvPr/>
        </p:nvSpPr>
        <p:spPr>
          <a:xfrm>
            <a:off x="4751703" y="1707654"/>
            <a:ext cx="332142" cy="216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3" name="Google Shape;683;p87"/>
          <p:cNvSpPr/>
          <p:nvPr/>
        </p:nvSpPr>
        <p:spPr>
          <a:xfrm>
            <a:off x="4751703" y="2625756"/>
            <a:ext cx="332142" cy="216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4" name="Google Shape;684;p87"/>
          <p:cNvSpPr txBox="1"/>
          <p:nvPr/>
        </p:nvSpPr>
        <p:spPr>
          <a:xfrm>
            <a:off x="7904557" y="4797251"/>
            <a:ext cx="1239443" cy="346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GB" sz="1200" u="none" cap="none" strike="noStrike">
                <a:solidFill>
                  <a:srgbClr val="000000"/>
                </a:solidFill>
                <a:latin typeface="Arial"/>
                <a:ea typeface="Arial"/>
                <a:cs typeface="Arial"/>
                <a:sym typeface="Arial"/>
              </a:rPr>
              <a:t>Michael Bale</a:t>
            </a:r>
            <a:endParaRPr/>
          </a:p>
          <a:p>
            <a:pPr indent="0" lvl="0" marL="0" marR="0" rtl="0" algn="l">
              <a:lnSpc>
                <a:spcPct val="100000"/>
              </a:lnSpc>
              <a:spcBef>
                <a:spcPts val="0"/>
              </a:spcBef>
              <a:spcAft>
                <a:spcPts val="0"/>
              </a:spcAft>
              <a:buClr>
                <a:srgbClr val="000000"/>
              </a:buClr>
              <a:buSzPts val="1200"/>
              <a:buFont typeface="Arial"/>
              <a:buNone/>
            </a:pPr>
            <a:r>
              <a:rPr b="1" i="1" lang="en-GB" sz="1200" u="none" cap="none" strike="noStrike">
                <a:solidFill>
                  <a:srgbClr val="000000"/>
                </a:solidFill>
                <a:latin typeface="Arial"/>
                <a:ea typeface="Arial"/>
                <a:cs typeface="Arial"/>
                <a:sym typeface="Arial"/>
              </a:rPr>
              <a:t>Paul Kinghorn</a:t>
            </a:r>
            <a:endParaRPr/>
          </a:p>
        </p:txBody>
      </p:sp>
      <p:sp>
        <p:nvSpPr>
          <p:cNvPr id="685" name="Google Shape;685;p87"/>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descr="Chart, scatter chart&#10;&#10;Description automatically generated" id="691" name="Google Shape;691;p88"/>
          <p:cNvPicPr preferRelativeResize="0"/>
          <p:nvPr/>
        </p:nvPicPr>
        <p:blipFill rotWithShape="1">
          <a:blip r:embed="rId3">
            <a:alphaModFix/>
          </a:blip>
          <a:srcRect b="0" l="0" r="0" t="0"/>
          <a:stretch/>
        </p:blipFill>
        <p:spPr>
          <a:xfrm>
            <a:off x="3217957" y="1606235"/>
            <a:ext cx="2158781" cy="1620000"/>
          </a:xfrm>
          <a:prstGeom prst="rect">
            <a:avLst/>
          </a:prstGeom>
          <a:noFill/>
          <a:ln>
            <a:noFill/>
          </a:ln>
        </p:spPr>
      </p:pic>
      <p:sp>
        <p:nvSpPr>
          <p:cNvPr id="692" name="Google Shape;692;p88"/>
          <p:cNvSpPr txBox="1"/>
          <p:nvPr/>
        </p:nvSpPr>
        <p:spPr>
          <a:xfrm>
            <a:off x="395288" y="141480"/>
            <a:ext cx="84252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Georgia"/>
              <a:buNone/>
            </a:pPr>
            <a:r>
              <a:rPr lang="en-GB" sz="2600">
                <a:latin typeface="Georgia"/>
                <a:ea typeface="Georgia"/>
                <a:cs typeface="Georgia"/>
                <a:sym typeface="Georgia"/>
              </a:rPr>
              <a:t>Sensory information or action?</a:t>
            </a:r>
            <a:endParaRPr sz="2600">
              <a:solidFill>
                <a:srgbClr val="000000"/>
              </a:solidFill>
              <a:latin typeface="Georgia"/>
              <a:ea typeface="Georgia"/>
              <a:cs typeface="Georgia"/>
              <a:sym typeface="Georgia"/>
            </a:endParaRPr>
          </a:p>
        </p:txBody>
      </p:sp>
      <p:sp>
        <p:nvSpPr>
          <p:cNvPr id="693" name="Google Shape;693;p88"/>
          <p:cNvSpPr txBox="1"/>
          <p:nvPr/>
        </p:nvSpPr>
        <p:spPr>
          <a:xfrm>
            <a:off x="395288" y="711991"/>
            <a:ext cx="4572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Gill Sans"/>
              <a:buNone/>
            </a:pPr>
            <a:r>
              <a:t/>
            </a:r>
            <a:endParaRPr/>
          </a:p>
        </p:txBody>
      </p:sp>
      <p:pic>
        <p:nvPicPr>
          <p:cNvPr descr="Chart, scatter chart&#10;&#10;Description automatically generated" id="694" name="Google Shape;694;p88"/>
          <p:cNvPicPr preferRelativeResize="0"/>
          <p:nvPr/>
        </p:nvPicPr>
        <p:blipFill rotWithShape="1">
          <a:blip r:embed="rId4">
            <a:alphaModFix/>
          </a:blip>
          <a:srcRect b="0" l="0" r="0" t="0"/>
          <a:stretch/>
        </p:blipFill>
        <p:spPr>
          <a:xfrm>
            <a:off x="5787389" y="1545835"/>
            <a:ext cx="2190555" cy="1620000"/>
          </a:xfrm>
          <a:prstGeom prst="rect">
            <a:avLst/>
          </a:prstGeom>
          <a:noFill/>
          <a:ln>
            <a:noFill/>
          </a:ln>
        </p:spPr>
      </p:pic>
      <p:pic>
        <p:nvPicPr>
          <p:cNvPr descr="Chart, scatter chart&#10;&#10;Description automatically generated" id="695" name="Google Shape;695;p88"/>
          <p:cNvPicPr preferRelativeResize="0"/>
          <p:nvPr/>
        </p:nvPicPr>
        <p:blipFill rotWithShape="1">
          <a:blip r:embed="rId5">
            <a:alphaModFix/>
          </a:blip>
          <a:srcRect b="0" l="0" r="7505" t="0"/>
          <a:stretch/>
        </p:blipFill>
        <p:spPr>
          <a:xfrm>
            <a:off x="448347" y="1606235"/>
            <a:ext cx="2662351" cy="1620000"/>
          </a:xfrm>
          <a:prstGeom prst="rect">
            <a:avLst/>
          </a:prstGeom>
          <a:solidFill>
            <a:srgbClr val="7E2F8E"/>
          </a:solidFill>
          <a:ln>
            <a:noFill/>
          </a:ln>
        </p:spPr>
      </p:pic>
      <p:pic>
        <p:nvPicPr>
          <p:cNvPr id="696" name="Google Shape;696;p88"/>
          <p:cNvPicPr preferRelativeResize="0"/>
          <p:nvPr/>
        </p:nvPicPr>
        <p:blipFill rotWithShape="1">
          <a:blip r:embed="rId6">
            <a:alphaModFix/>
          </a:blip>
          <a:srcRect b="38814" l="39849" r="55941" t="17948"/>
          <a:stretch/>
        </p:blipFill>
        <p:spPr>
          <a:xfrm>
            <a:off x="395308" y="1853453"/>
            <a:ext cx="206731" cy="1125559"/>
          </a:xfrm>
          <a:prstGeom prst="rect">
            <a:avLst/>
          </a:prstGeom>
          <a:noFill/>
          <a:ln>
            <a:noFill/>
          </a:ln>
        </p:spPr>
      </p:pic>
      <p:pic>
        <p:nvPicPr>
          <p:cNvPr id="697" name="Google Shape;697;p88"/>
          <p:cNvPicPr preferRelativeResize="0"/>
          <p:nvPr/>
        </p:nvPicPr>
        <p:blipFill rotWithShape="1">
          <a:blip r:embed="rId6">
            <a:alphaModFix/>
          </a:blip>
          <a:srcRect b="23819" l="39849" r="0" t="70379"/>
          <a:stretch/>
        </p:blipFill>
        <p:spPr>
          <a:xfrm>
            <a:off x="1739556" y="3451361"/>
            <a:ext cx="2953831" cy="151035"/>
          </a:xfrm>
          <a:prstGeom prst="rect">
            <a:avLst/>
          </a:prstGeom>
          <a:noFill/>
          <a:ln>
            <a:noFill/>
          </a:ln>
        </p:spPr>
      </p:pic>
      <p:sp>
        <p:nvSpPr>
          <p:cNvPr id="698" name="Google Shape;698;p88"/>
          <p:cNvSpPr txBox="1"/>
          <p:nvPr/>
        </p:nvSpPr>
        <p:spPr>
          <a:xfrm>
            <a:off x="1475656" y="3165816"/>
            <a:ext cx="46198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000">
                <a:solidFill>
                  <a:schemeClr val="dk1"/>
                </a:solidFill>
                <a:latin typeface="Arial"/>
                <a:ea typeface="Arial"/>
                <a:cs typeface="Arial"/>
                <a:sym typeface="Arial"/>
              </a:rPr>
              <a:t>S1bf</a:t>
            </a:r>
            <a:endParaRPr b="1" sz="1000">
              <a:solidFill>
                <a:schemeClr val="dk1"/>
              </a:solidFill>
              <a:latin typeface="Arial"/>
              <a:ea typeface="Arial"/>
              <a:cs typeface="Arial"/>
              <a:sym typeface="Arial"/>
            </a:endParaRPr>
          </a:p>
        </p:txBody>
      </p:sp>
      <p:sp>
        <p:nvSpPr>
          <p:cNvPr id="699" name="Google Shape;699;p88"/>
          <p:cNvSpPr txBox="1"/>
          <p:nvPr/>
        </p:nvSpPr>
        <p:spPr>
          <a:xfrm>
            <a:off x="3981394" y="3165816"/>
            <a:ext cx="447558"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000">
                <a:solidFill>
                  <a:schemeClr val="dk1"/>
                </a:solidFill>
                <a:latin typeface="Arial"/>
                <a:ea typeface="Arial"/>
                <a:cs typeface="Arial"/>
                <a:sym typeface="Arial"/>
              </a:rPr>
              <a:t>PPC</a:t>
            </a:r>
            <a:endParaRPr b="1" sz="1000">
              <a:solidFill>
                <a:schemeClr val="dk1"/>
              </a:solidFill>
              <a:latin typeface="Arial"/>
              <a:ea typeface="Arial"/>
              <a:cs typeface="Arial"/>
              <a:sym typeface="Arial"/>
            </a:endParaRPr>
          </a:p>
        </p:txBody>
      </p:sp>
      <p:sp>
        <p:nvSpPr>
          <p:cNvPr id="700" name="Google Shape;700;p88"/>
          <p:cNvSpPr txBox="1"/>
          <p:nvPr/>
        </p:nvSpPr>
        <p:spPr>
          <a:xfrm>
            <a:off x="7581057" y="4467077"/>
            <a:ext cx="1239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1" lang="en-GB" sz="1200" u="none" cap="none" strike="noStrike">
                <a:solidFill>
                  <a:srgbClr val="000000"/>
                </a:solidFill>
                <a:latin typeface="Arial"/>
                <a:ea typeface="Arial"/>
                <a:cs typeface="Arial"/>
                <a:sym typeface="Arial"/>
              </a:rPr>
              <a:t>Michael Bale</a:t>
            </a:r>
            <a:endParaRPr/>
          </a:p>
          <a:p>
            <a:pPr indent="0" lvl="0" marL="0" marR="0" rtl="0" algn="l">
              <a:lnSpc>
                <a:spcPct val="100000"/>
              </a:lnSpc>
              <a:spcBef>
                <a:spcPts val="0"/>
              </a:spcBef>
              <a:spcAft>
                <a:spcPts val="0"/>
              </a:spcAft>
              <a:buClr>
                <a:srgbClr val="000000"/>
              </a:buClr>
              <a:buSzPts val="1200"/>
              <a:buFont typeface="Arial"/>
              <a:buNone/>
            </a:pPr>
            <a:r>
              <a:rPr b="1" i="1" lang="en-GB" sz="1200" u="none" cap="none" strike="noStrike">
                <a:solidFill>
                  <a:srgbClr val="000000"/>
                </a:solidFill>
                <a:latin typeface="Arial"/>
                <a:ea typeface="Arial"/>
                <a:cs typeface="Arial"/>
                <a:sym typeface="Arial"/>
              </a:rPr>
              <a:t>Paul Kinghorn</a:t>
            </a:r>
            <a:endParaRPr/>
          </a:p>
        </p:txBody>
      </p:sp>
      <p:sp>
        <p:nvSpPr>
          <p:cNvPr id="701" name="Google Shape;701;p88"/>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9"/>
          <p:cNvSpPr txBox="1"/>
          <p:nvPr/>
        </p:nvSpPr>
        <p:spPr>
          <a:xfrm>
            <a:off x="395288" y="141480"/>
            <a:ext cx="86412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Georgia"/>
              <a:buNone/>
            </a:pPr>
            <a:r>
              <a:rPr lang="en-GB" sz="2600">
                <a:latin typeface="Georgia"/>
                <a:ea typeface="Georgia"/>
                <a:cs typeface="Georgia"/>
                <a:sym typeface="Georgia"/>
              </a:rPr>
              <a:t>Population vs Single neuron </a:t>
            </a:r>
            <a:endParaRPr b="0" i="0" sz="2600" u="none" cap="none" strike="noStrike">
              <a:solidFill>
                <a:srgbClr val="000000"/>
              </a:solidFill>
              <a:latin typeface="Georgia"/>
              <a:ea typeface="Georgia"/>
              <a:cs typeface="Georgia"/>
              <a:sym typeface="Georgia"/>
            </a:endParaRPr>
          </a:p>
        </p:txBody>
      </p:sp>
      <p:sp>
        <p:nvSpPr>
          <p:cNvPr id="707" name="Google Shape;707;p89"/>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708" name="Google Shape;708;p89"/>
          <p:cNvPicPr preferRelativeResize="0"/>
          <p:nvPr/>
        </p:nvPicPr>
        <p:blipFill>
          <a:blip r:embed="rId3">
            <a:alphaModFix/>
          </a:blip>
          <a:stretch>
            <a:fillRect/>
          </a:stretch>
        </p:blipFill>
        <p:spPr>
          <a:xfrm>
            <a:off x="1254250" y="830850"/>
            <a:ext cx="7251575" cy="4465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0"/>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714" name="Google Shape;714;p90"/>
          <p:cNvPicPr preferRelativeResize="0"/>
          <p:nvPr/>
        </p:nvPicPr>
        <p:blipFill>
          <a:blip r:embed="rId3">
            <a:alphaModFix/>
          </a:blip>
          <a:stretch>
            <a:fillRect/>
          </a:stretch>
        </p:blipFill>
        <p:spPr>
          <a:xfrm>
            <a:off x="879450" y="555425"/>
            <a:ext cx="7980850" cy="428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1"/>
          <p:cNvSpPr/>
          <p:nvPr/>
        </p:nvSpPr>
        <p:spPr>
          <a:xfrm>
            <a:off x="396000" y="783450"/>
            <a:ext cx="8496480" cy="322011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lang="en-GB" sz="1800">
                <a:solidFill>
                  <a:srgbClr val="000000"/>
                </a:solidFill>
                <a:latin typeface="Gill Sans"/>
                <a:ea typeface="Gill Sans"/>
                <a:cs typeface="Gill Sans"/>
                <a:sym typeface="Gill Sans"/>
              </a:rPr>
              <a:t>Like humans, mice can discriminate tactile stimulus sequences distinguishable by the ordering of their elements</a:t>
            </a:r>
            <a:endParaRPr/>
          </a:p>
          <a:p>
            <a:pPr indent="-285750" lvl="0" marL="285750" marR="0" rtl="0" algn="l">
              <a:spcBef>
                <a:spcPts val="1800"/>
              </a:spcBef>
              <a:spcAft>
                <a:spcPts val="0"/>
              </a:spcAft>
              <a:buClr>
                <a:srgbClr val="000000"/>
              </a:buClr>
              <a:buSzPts val="1800"/>
              <a:buFont typeface="Arial"/>
              <a:buChar char="•"/>
            </a:pPr>
            <a:r>
              <a:rPr lang="en-GB" sz="1800">
                <a:solidFill>
                  <a:srgbClr val="000000"/>
                </a:solidFill>
                <a:latin typeface="Gill Sans"/>
                <a:ea typeface="Gill Sans"/>
                <a:cs typeface="Gill Sans"/>
                <a:sym typeface="Gill Sans"/>
              </a:rPr>
              <a:t>Sensory info is routed through a cortical pathway involving S1bf and S2</a:t>
            </a:r>
            <a:endParaRPr/>
          </a:p>
          <a:p>
            <a:pPr indent="-285750" lvl="0" marL="285750" marR="0" rtl="0" algn="l">
              <a:spcBef>
                <a:spcPts val="1800"/>
              </a:spcBef>
              <a:spcAft>
                <a:spcPts val="0"/>
              </a:spcAft>
              <a:buClr>
                <a:srgbClr val="000000"/>
              </a:buClr>
              <a:buSzPts val="1800"/>
              <a:buFont typeface="Arial"/>
              <a:buChar char="•"/>
            </a:pPr>
            <a:r>
              <a:rPr lang="en-GB" sz="1800">
                <a:solidFill>
                  <a:srgbClr val="000000"/>
                </a:solidFill>
                <a:latin typeface="Gill Sans"/>
                <a:ea typeface="Gill Sans"/>
                <a:cs typeface="Gill Sans"/>
                <a:sym typeface="Gill Sans"/>
              </a:rPr>
              <a:t>Upon conditioned learning of a sequence, layer 2/3 neurons in S1bf are heterogeneous and reflect multiple task parameters including decision, motor, expectancy or reward</a:t>
            </a:r>
            <a:endParaRPr/>
          </a:p>
          <a:p>
            <a:pPr indent="-285750" lvl="0" marL="285750" marR="0" rtl="0" algn="l">
              <a:spcBef>
                <a:spcPts val="1800"/>
              </a:spcBef>
              <a:spcAft>
                <a:spcPts val="0"/>
              </a:spcAft>
              <a:buClr>
                <a:srgbClr val="000000"/>
              </a:buClr>
              <a:buSzPts val="1800"/>
              <a:buFont typeface="Arial"/>
              <a:buChar char="•"/>
            </a:pPr>
            <a:r>
              <a:rPr lang="en-GB" sz="1800">
                <a:solidFill>
                  <a:srgbClr val="000000"/>
                </a:solidFill>
                <a:latin typeface="Gill Sans"/>
                <a:ea typeface="Gill Sans"/>
                <a:cs typeface="Gill Sans"/>
                <a:sym typeface="Gill Sans"/>
              </a:rPr>
              <a:t>Non-sensory neurons could have a direct causal role or be a special case of “affordance encoding”</a:t>
            </a:r>
            <a:endParaRPr/>
          </a:p>
          <a:p>
            <a:pPr indent="-285750" lvl="0" marL="285750" marR="0" rtl="0" algn="l">
              <a:spcBef>
                <a:spcPts val="1800"/>
              </a:spcBef>
              <a:spcAft>
                <a:spcPts val="0"/>
              </a:spcAft>
              <a:buClr>
                <a:srgbClr val="000000"/>
              </a:buClr>
              <a:buSzPts val="1800"/>
              <a:buFont typeface="Arial"/>
              <a:buChar char="•"/>
            </a:pPr>
            <a:r>
              <a:rPr lang="en-GB" sz="1800">
                <a:solidFill>
                  <a:srgbClr val="000000"/>
                </a:solidFill>
                <a:latin typeface="Gill Sans"/>
                <a:ea typeface="Gill Sans"/>
                <a:cs typeface="Gill Sans"/>
                <a:sym typeface="Gill Sans"/>
              </a:rPr>
              <a:t>Non-sensory responses can also enhance collective sensory coding; perception likely arises from a combination of sensory and non-sensory signals</a:t>
            </a:r>
            <a:endParaRPr/>
          </a:p>
          <a:p>
            <a:pPr indent="-285750" lvl="0" marL="285750" marR="0" rtl="0" algn="l">
              <a:spcBef>
                <a:spcPts val="1800"/>
              </a:spcBef>
              <a:spcAft>
                <a:spcPts val="0"/>
              </a:spcAft>
              <a:buClr>
                <a:srgbClr val="000000"/>
              </a:buClr>
              <a:buSzPts val="1800"/>
              <a:buFont typeface="Arial"/>
              <a:buChar char="•"/>
            </a:pPr>
            <a:r>
              <a:rPr lang="en-GB" sz="1800">
                <a:solidFill>
                  <a:srgbClr val="000000"/>
                </a:solidFill>
                <a:latin typeface="Gill Sans"/>
                <a:ea typeface="Gill Sans"/>
                <a:cs typeface="Gill Sans"/>
                <a:sym typeface="Gill Sans"/>
              </a:rPr>
              <a:t>Task info, especially sensory, is broadcast to PPC even though not needed here – PPC as repository of potentially relevant association variables</a:t>
            </a:r>
            <a:endParaRPr/>
          </a:p>
        </p:txBody>
      </p:sp>
      <p:sp>
        <p:nvSpPr>
          <p:cNvPr id="721" name="Google Shape;721;p91"/>
          <p:cNvSpPr txBox="1"/>
          <p:nvPr/>
        </p:nvSpPr>
        <p:spPr>
          <a:xfrm>
            <a:off x="395288" y="140400"/>
            <a:ext cx="84971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600">
                <a:solidFill>
                  <a:srgbClr val="000000"/>
                </a:solidFill>
                <a:latin typeface="Georgia"/>
                <a:ea typeface="Georgia"/>
                <a:cs typeface="Georgia"/>
                <a:sym typeface="Georgia"/>
              </a:rPr>
              <a:t>Summary</a:t>
            </a:r>
            <a:endParaRPr i="1" sz="2600">
              <a:solidFill>
                <a:srgbClr val="000000"/>
              </a:solidFill>
              <a:latin typeface="Georgia"/>
              <a:ea typeface="Georgia"/>
              <a:cs typeface="Georgia"/>
              <a:sym typeface="Georgia"/>
            </a:endParaRPr>
          </a:p>
        </p:txBody>
      </p:sp>
      <p:sp>
        <p:nvSpPr>
          <p:cNvPr id="722" name="Google Shape;722;p91"/>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0" name="Shape 440"/>
        <p:cNvGrpSpPr/>
        <p:nvPr/>
      </p:nvGrpSpPr>
      <p:grpSpPr>
        <a:xfrm>
          <a:off x="0" y="0"/>
          <a:ext cx="0" cy="0"/>
          <a:chOff x="0" y="0"/>
          <a:chExt cx="0" cy="0"/>
        </a:xfrm>
      </p:grpSpPr>
      <p:grpSp>
        <p:nvGrpSpPr>
          <p:cNvPr id="441" name="Google Shape;441;p74"/>
          <p:cNvGrpSpPr/>
          <p:nvPr/>
        </p:nvGrpSpPr>
        <p:grpSpPr>
          <a:xfrm>
            <a:off x="3967943" y="3219822"/>
            <a:ext cx="4752595" cy="1527180"/>
            <a:chOff x="-696018" y="2825582"/>
            <a:chExt cx="4752595" cy="2036240"/>
          </a:xfrm>
        </p:grpSpPr>
        <p:pic>
          <p:nvPicPr>
            <p:cNvPr descr="C:\Users\mmaravall\Desktop\Jadhav Feldman curr opin neurobiol 2010.jpg" id="442" name="Google Shape;442;p74"/>
            <p:cNvPicPr preferRelativeResize="0"/>
            <p:nvPr/>
          </p:nvPicPr>
          <p:blipFill rotWithShape="1">
            <a:blip r:embed="rId3">
              <a:alphaModFix/>
            </a:blip>
            <a:srcRect b="5678" l="73216" r="678" t="53853"/>
            <a:stretch/>
          </p:blipFill>
          <p:spPr>
            <a:xfrm>
              <a:off x="1983659" y="3084737"/>
              <a:ext cx="2072918" cy="1714500"/>
            </a:xfrm>
            <a:prstGeom prst="rect">
              <a:avLst/>
            </a:prstGeom>
            <a:noFill/>
            <a:ln>
              <a:noFill/>
            </a:ln>
          </p:spPr>
        </p:pic>
        <p:sp>
          <p:nvSpPr>
            <p:cNvPr id="443" name="Google Shape;443;p74"/>
            <p:cNvSpPr/>
            <p:nvPr/>
          </p:nvSpPr>
          <p:spPr>
            <a:xfrm>
              <a:off x="-696018" y="4600212"/>
              <a:ext cx="2819400"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Arial"/>
                  <a:ea typeface="Arial"/>
                  <a:cs typeface="Arial"/>
                  <a:sym typeface="Arial"/>
                </a:rPr>
                <a:t>Jadhav &amp; Feldman, 2010</a:t>
              </a:r>
              <a:endParaRPr/>
            </a:p>
          </p:txBody>
        </p:sp>
        <p:sp>
          <p:nvSpPr>
            <p:cNvPr id="444" name="Google Shape;444;p74"/>
            <p:cNvSpPr/>
            <p:nvPr/>
          </p:nvSpPr>
          <p:spPr>
            <a:xfrm>
              <a:off x="2135188" y="2825582"/>
              <a:ext cx="215900" cy="142875"/>
            </a:xfrm>
            <a:prstGeom prst="rect">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Arial"/>
                <a:buNone/>
              </a:pPr>
              <a:r>
                <a:t/>
              </a:r>
              <a:endParaRPr b="0" i="0" sz="1100" u="none" cap="none" strike="noStrike">
                <a:solidFill>
                  <a:srgbClr val="FFFFFF"/>
                </a:solidFill>
                <a:latin typeface="Calibri"/>
                <a:ea typeface="Calibri"/>
                <a:cs typeface="Calibri"/>
                <a:sym typeface="Calibri"/>
              </a:endParaRPr>
            </a:p>
          </p:txBody>
        </p:sp>
        <p:pic>
          <p:nvPicPr>
            <p:cNvPr descr="ehsan1" id="445" name="Google Shape;445;p74"/>
            <p:cNvPicPr preferRelativeResize="0"/>
            <p:nvPr/>
          </p:nvPicPr>
          <p:blipFill rotWithShape="1">
            <a:blip r:embed="rId4">
              <a:alphaModFix/>
            </a:blip>
            <a:srcRect b="21773" l="5443" r="75346" t="68661"/>
            <a:stretch/>
          </p:blipFill>
          <p:spPr>
            <a:xfrm>
              <a:off x="1621118" y="2899879"/>
              <a:ext cx="611187" cy="573088"/>
            </a:xfrm>
            <a:prstGeom prst="rect">
              <a:avLst/>
            </a:prstGeom>
            <a:noFill/>
            <a:ln>
              <a:noFill/>
            </a:ln>
          </p:spPr>
        </p:pic>
        <p:pic>
          <p:nvPicPr>
            <p:cNvPr id="446" name="Google Shape;446;p74"/>
            <p:cNvPicPr preferRelativeResize="0"/>
            <p:nvPr/>
          </p:nvPicPr>
          <p:blipFill rotWithShape="1">
            <a:blip r:embed="rId5">
              <a:alphaModFix/>
            </a:blip>
            <a:srcRect b="0" l="0" r="0" t="0"/>
            <a:stretch/>
          </p:blipFill>
          <p:spPr>
            <a:xfrm>
              <a:off x="399480" y="3144860"/>
              <a:ext cx="1058914" cy="1032441"/>
            </a:xfrm>
            <a:prstGeom prst="rect">
              <a:avLst/>
            </a:prstGeom>
            <a:noFill/>
            <a:ln>
              <a:noFill/>
            </a:ln>
          </p:spPr>
        </p:pic>
      </p:grpSp>
      <p:grpSp>
        <p:nvGrpSpPr>
          <p:cNvPr id="447" name="Google Shape;447;p74"/>
          <p:cNvGrpSpPr/>
          <p:nvPr/>
        </p:nvGrpSpPr>
        <p:grpSpPr>
          <a:xfrm>
            <a:off x="4451835" y="1383618"/>
            <a:ext cx="4277673" cy="1575181"/>
            <a:chOff x="6275440" y="1105653"/>
            <a:chExt cx="5056350" cy="2482554"/>
          </a:xfrm>
        </p:grpSpPr>
        <p:sp>
          <p:nvSpPr>
            <p:cNvPr id="448" name="Google Shape;448;p74"/>
            <p:cNvSpPr/>
            <p:nvPr/>
          </p:nvSpPr>
          <p:spPr>
            <a:xfrm>
              <a:off x="6480188" y="3060136"/>
              <a:ext cx="2579447" cy="3092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Arial"/>
                  <a:ea typeface="Arial"/>
                  <a:cs typeface="Arial"/>
                  <a:sym typeface="Arial"/>
                </a:rPr>
                <a:t>Phillips et al, 1990</a:t>
              </a:r>
              <a:endParaRPr/>
            </a:p>
          </p:txBody>
        </p:sp>
        <p:pic>
          <p:nvPicPr>
            <p:cNvPr id="449" name="Google Shape;449;p74"/>
            <p:cNvPicPr preferRelativeResize="0"/>
            <p:nvPr/>
          </p:nvPicPr>
          <p:blipFill rotWithShape="1">
            <a:blip r:embed="rId6">
              <a:alphaModFix/>
            </a:blip>
            <a:srcRect b="64175" l="0" r="31520" t="0"/>
            <a:stretch/>
          </p:blipFill>
          <p:spPr>
            <a:xfrm>
              <a:off x="6275440" y="1468096"/>
              <a:ext cx="4881715" cy="1543606"/>
            </a:xfrm>
            <a:prstGeom prst="rect">
              <a:avLst/>
            </a:prstGeom>
            <a:noFill/>
            <a:ln>
              <a:noFill/>
            </a:ln>
          </p:spPr>
        </p:pic>
        <p:pic>
          <p:nvPicPr>
            <p:cNvPr descr="neuro4e-fig-09-06-0" id="450" name="Google Shape;450;p74"/>
            <p:cNvPicPr preferRelativeResize="0"/>
            <p:nvPr/>
          </p:nvPicPr>
          <p:blipFill rotWithShape="1">
            <a:blip r:embed="rId7">
              <a:alphaModFix/>
            </a:blip>
            <a:srcRect b="76567" l="38223" r="51802" t="11596"/>
            <a:stretch/>
          </p:blipFill>
          <p:spPr>
            <a:xfrm flipH="1">
              <a:off x="8542147" y="1251604"/>
              <a:ext cx="987880" cy="924883"/>
            </a:xfrm>
            <a:prstGeom prst="rect">
              <a:avLst/>
            </a:prstGeom>
            <a:noFill/>
            <a:ln>
              <a:noFill/>
            </a:ln>
          </p:spPr>
        </p:pic>
        <p:sp>
          <p:nvSpPr>
            <p:cNvPr id="451" name="Google Shape;451;p74"/>
            <p:cNvSpPr/>
            <p:nvPr/>
          </p:nvSpPr>
          <p:spPr>
            <a:xfrm>
              <a:off x="9384076" y="1105653"/>
              <a:ext cx="355485" cy="346417"/>
            </a:xfrm>
            <a:custGeom>
              <a:rect b="b" l="l" r="r" t="t"/>
              <a:pathLst>
                <a:path extrusionOk="0" h="332349" w="355485">
                  <a:moveTo>
                    <a:pt x="14067" y="58029"/>
                  </a:moveTo>
                  <a:lnTo>
                    <a:pt x="14067" y="58029"/>
                  </a:lnTo>
                  <a:cubicBezTo>
                    <a:pt x="10550" y="62718"/>
                    <a:pt x="6296" y="66936"/>
                    <a:pt x="3517" y="72097"/>
                  </a:cubicBezTo>
                  <a:cubicBezTo>
                    <a:pt x="2100" y="74729"/>
                    <a:pt x="2406" y="77971"/>
                    <a:pt x="1758" y="80889"/>
                  </a:cubicBezTo>
                  <a:cubicBezTo>
                    <a:pt x="1234" y="83248"/>
                    <a:pt x="586" y="85578"/>
                    <a:pt x="0" y="87923"/>
                  </a:cubicBezTo>
                  <a:cubicBezTo>
                    <a:pt x="586" y="105508"/>
                    <a:pt x="165" y="123155"/>
                    <a:pt x="1758" y="140677"/>
                  </a:cubicBezTo>
                  <a:cubicBezTo>
                    <a:pt x="2227" y="145834"/>
                    <a:pt x="7737" y="146656"/>
                    <a:pt x="10550" y="149469"/>
                  </a:cubicBezTo>
                  <a:cubicBezTo>
                    <a:pt x="12622" y="151541"/>
                    <a:pt x="14067" y="154158"/>
                    <a:pt x="15826" y="156503"/>
                  </a:cubicBezTo>
                  <a:cubicBezTo>
                    <a:pt x="16412" y="158261"/>
                    <a:pt x="16042" y="160750"/>
                    <a:pt x="17584" y="161778"/>
                  </a:cubicBezTo>
                  <a:cubicBezTo>
                    <a:pt x="20071" y="163436"/>
                    <a:pt x="23459" y="162889"/>
                    <a:pt x="26377" y="163537"/>
                  </a:cubicBezTo>
                  <a:cubicBezTo>
                    <a:pt x="41310" y="166856"/>
                    <a:pt x="24529" y="164185"/>
                    <a:pt x="47478" y="167054"/>
                  </a:cubicBezTo>
                  <a:cubicBezTo>
                    <a:pt x="56513" y="176089"/>
                    <a:pt x="55077" y="173825"/>
                    <a:pt x="61546" y="182880"/>
                  </a:cubicBezTo>
                  <a:cubicBezTo>
                    <a:pt x="62774" y="184600"/>
                    <a:pt x="63228" y="187106"/>
                    <a:pt x="65063" y="188155"/>
                  </a:cubicBezTo>
                  <a:cubicBezTo>
                    <a:pt x="67658" y="189638"/>
                    <a:pt x="70924" y="189328"/>
                    <a:pt x="73855" y="189914"/>
                  </a:cubicBezTo>
                  <a:cubicBezTo>
                    <a:pt x="76200" y="191086"/>
                    <a:pt x="78480" y="192398"/>
                    <a:pt x="80889" y="193431"/>
                  </a:cubicBezTo>
                  <a:cubicBezTo>
                    <a:pt x="82593" y="194161"/>
                    <a:pt x="85136" y="193647"/>
                    <a:pt x="86164" y="195189"/>
                  </a:cubicBezTo>
                  <a:cubicBezTo>
                    <a:pt x="87822" y="197676"/>
                    <a:pt x="85810" y="201868"/>
                    <a:pt x="87923" y="203981"/>
                  </a:cubicBezTo>
                  <a:cubicBezTo>
                    <a:pt x="90545" y="206602"/>
                    <a:pt x="98474" y="207498"/>
                    <a:pt x="98474" y="207498"/>
                  </a:cubicBezTo>
                  <a:cubicBezTo>
                    <a:pt x="104516" y="211526"/>
                    <a:pt x="107668" y="214965"/>
                    <a:pt x="114300" y="216291"/>
                  </a:cubicBezTo>
                  <a:cubicBezTo>
                    <a:pt x="118364" y="217104"/>
                    <a:pt x="122506" y="217463"/>
                    <a:pt x="126609" y="218049"/>
                  </a:cubicBezTo>
                  <a:cubicBezTo>
                    <a:pt x="130732" y="230419"/>
                    <a:pt x="124537" y="215977"/>
                    <a:pt x="135401" y="226841"/>
                  </a:cubicBezTo>
                  <a:cubicBezTo>
                    <a:pt x="137255" y="228695"/>
                    <a:pt x="137617" y="231599"/>
                    <a:pt x="138918" y="233875"/>
                  </a:cubicBezTo>
                  <a:cubicBezTo>
                    <a:pt x="139967" y="235710"/>
                    <a:pt x="141386" y="237316"/>
                    <a:pt x="142435" y="239151"/>
                  </a:cubicBezTo>
                  <a:cubicBezTo>
                    <a:pt x="143735" y="241427"/>
                    <a:pt x="144274" y="244170"/>
                    <a:pt x="145952" y="246184"/>
                  </a:cubicBezTo>
                  <a:cubicBezTo>
                    <a:pt x="147728" y="248315"/>
                    <a:pt x="156382" y="252279"/>
                    <a:pt x="158261" y="253218"/>
                  </a:cubicBezTo>
                  <a:cubicBezTo>
                    <a:pt x="159433" y="256149"/>
                    <a:pt x="160947" y="258965"/>
                    <a:pt x="161778" y="262011"/>
                  </a:cubicBezTo>
                  <a:cubicBezTo>
                    <a:pt x="164993" y="273797"/>
                    <a:pt x="162837" y="282516"/>
                    <a:pt x="165295" y="295421"/>
                  </a:cubicBezTo>
                  <a:cubicBezTo>
                    <a:pt x="168414" y="311797"/>
                    <a:pt x="169263" y="307265"/>
                    <a:pt x="179363" y="316523"/>
                  </a:cubicBezTo>
                  <a:cubicBezTo>
                    <a:pt x="196359" y="332102"/>
                    <a:pt x="185202" y="325597"/>
                    <a:pt x="198706" y="332349"/>
                  </a:cubicBezTo>
                  <a:cubicBezTo>
                    <a:pt x="210429" y="331763"/>
                    <a:pt x="222247" y="332195"/>
                    <a:pt x="233875" y="330591"/>
                  </a:cubicBezTo>
                  <a:cubicBezTo>
                    <a:pt x="239384" y="329831"/>
                    <a:pt x="244196" y="326101"/>
                    <a:pt x="249701" y="325315"/>
                  </a:cubicBezTo>
                  <a:cubicBezTo>
                    <a:pt x="260741" y="323738"/>
                    <a:pt x="271978" y="324193"/>
                    <a:pt x="283112" y="323557"/>
                  </a:cubicBezTo>
                  <a:lnTo>
                    <a:pt x="311247" y="321798"/>
                  </a:lnTo>
                  <a:cubicBezTo>
                    <a:pt x="315936" y="320040"/>
                    <a:pt x="322420" y="320610"/>
                    <a:pt x="325315" y="316523"/>
                  </a:cubicBezTo>
                  <a:cubicBezTo>
                    <a:pt x="333056" y="305595"/>
                    <a:pt x="341141" y="279595"/>
                    <a:pt x="341141" y="279595"/>
                  </a:cubicBezTo>
                  <a:cubicBezTo>
                    <a:pt x="342313" y="269630"/>
                    <a:pt x="342831" y="259567"/>
                    <a:pt x="344658" y="249701"/>
                  </a:cubicBezTo>
                  <a:cubicBezTo>
                    <a:pt x="347021" y="236941"/>
                    <a:pt x="348768" y="234449"/>
                    <a:pt x="353450" y="225083"/>
                  </a:cubicBezTo>
                  <a:cubicBezTo>
                    <a:pt x="354395" y="215635"/>
                    <a:pt x="357515" y="195205"/>
                    <a:pt x="353450" y="186397"/>
                  </a:cubicBezTo>
                  <a:cubicBezTo>
                    <a:pt x="349077" y="176921"/>
                    <a:pt x="339818" y="170513"/>
                    <a:pt x="334107" y="161778"/>
                  </a:cubicBezTo>
                  <a:cubicBezTo>
                    <a:pt x="329804" y="155196"/>
                    <a:pt x="327270" y="147609"/>
                    <a:pt x="323557" y="140677"/>
                  </a:cubicBezTo>
                  <a:cubicBezTo>
                    <a:pt x="318476" y="131192"/>
                    <a:pt x="313006" y="121920"/>
                    <a:pt x="307730" y="112541"/>
                  </a:cubicBezTo>
                  <a:cubicBezTo>
                    <a:pt x="305386" y="103749"/>
                    <a:pt x="307132" y="92598"/>
                    <a:pt x="300697" y="86164"/>
                  </a:cubicBezTo>
                  <a:cubicBezTo>
                    <a:pt x="297180" y="82647"/>
                    <a:pt x="293450" y="79331"/>
                    <a:pt x="290146" y="75614"/>
                  </a:cubicBezTo>
                  <a:cubicBezTo>
                    <a:pt x="288742" y="74034"/>
                    <a:pt x="288124" y="71833"/>
                    <a:pt x="286629" y="70338"/>
                  </a:cubicBezTo>
                  <a:cubicBezTo>
                    <a:pt x="284557" y="68266"/>
                    <a:pt x="281752" y="67047"/>
                    <a:pt x="279595" y="65063"/>
                  </a:cubicBezTo>
                  <a:cubicBezTo>
                    <a:pt x="267085" y="53554"/>
                    <a:pt x="256810" y="39323"/>
                    <a:pt x="242667" y="29894"/>
                  </a:cubicBezTo>
                  <a:cubicBezTo>
                    <a:pt x="201732" y="2603"/>
                    <a:pt x="234601" y="23256"/>
                    <a:pt x="214532" y="12309"/>
                  </a:cubicBezTo>
                  <a:cubicBezTo>
                    <a:pt x="210383" y="10046"/>
                    <a:pt x="206514" y="7255"/>
                    <a:pt x="202223" y="5275"/>
                  </a:cubicBezTo>
                  <a:cubicBezTo>
                    <a:pt x="197161" y="2939"/>
                    <a:pt x="190196" y="1389"/>
                    <a:pt x="184638" y="0"/>
                  </a:cubicBezTo>
                  <a:cubicBezTo>
                    <a:pt x="174673" y="1758"/>
                    <a:pt x="164561" y="2821"/>
                    <a:pt x="154744" y="5275"/>
                  </a:cubicBezTo>
                  <a:cubicBezTo>
                    <a:pt x="152694" y="5788"/>
                    <a:pt x="151559" y="8478"/>
                    <a:pt x="149469" y="8792"/>
                  </a:cubicBezTo>
                  <a:cubicBezTo>
                    <a:pt x="139598" y="10273"/>
                    <a:pt x="129540" y="9965"/>
                    <a:pt x="119575" y="10551"/>
                  </a:cubicBezTo>
                  <a:cubicBezTo>
                    <a:pt x="118989" y="12895"/>
                    <a:pt x="119158" y="15573"/>
                    <a:pt x="117817" y="17584"/>
                  </a:cubicBezTo>
                  <a:cubicBezTo>
                    <a:pt x="116645" y="19343"/>
                    <a:pt x="114146" y="19726"/>
                    <a:pt x="112541" y="21101"/>
                  </a:cubicBezTo>
                  <a:cubicBezTo>
                    <a:pt x="110023" y="23259"/>
                    <a:pt x="108205" y="26208"/>
                    <a:pt x="105507" y="28135"/>
                  </a:cubicBezTo>
                  <a:cubicBezTo>
                    <a:pt x="103999" y="29212"/>
                    <a:pt x="101890" y="29065"/>
                    <a:pt x="100232" y="29894"/>
                  </a:cubicBezTo>
                  <a:cubicBezTo>
                    <a:pt x="98342" y="30839"/>
                    <a:pt x="96715" y="32239"/>
                    <a:pt x="94957" y="33411"/>
                  </a:cubicBezTo>
                  <a:cubicBezTo>
                    <a:pt x="94371" y="35169"/>
                    <a:pt x="94706" y="37609"/>
                    <a:pt x="93198" y="38686"/>
                  </a:cubicBezTo>
                  <a:cubicBezTo>
                    <a:pt x="90181" y="40841"/>
                    <a:pt x="85732" y="40146"/>
                    <a:pt x="82647" y="42203"/>
                  </a:cubicBezTo>
                  <a:cubicBezTo>
                    <a:pt x="75743" y="46806"/>
                    <a:pt x="77844" y="45928"/>
                    <a:pt x="68580" y="49237"/>
                  </a:cubicBezTo>
                  <a:cubicBezTo>
                    <a:pt x="63343" y="51107"/>
                    <a:pt x="57728" y="52025"/>
                    <a:pt x="52754" y="54512"/>
                  </a:cubicBezTo>
                  <a:lnTo>
                    <a:pt x="38686" y="61546"/>
                  </a:lnTo>
                  <a:lnTo>
                    <a:pt x="14067" y="58029"/>
                  </a:lnTo>
                  <a:close/>
                </a:path>
              </a:pathLst>
            </a:cu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Arial"/>
                <a:buNone/>
              </a:pPr>
              <a:r>
                <a:t/>
              </a:r>
              <a:endParaRPr b="0" i="0" sz="1100" u="none" cap="none" strike="noStrike">
                <a:solidFill>
                  <a:srgbClr val="FFFFFF"/>
                </a:solidFill>
                <a:latin typeface="Calibri"/>
                <a:ea typeface="Calibri"/>
                <a:cs typeface="Calibri"/>
                <a:sym typeface="Calibri"/>
              </a:endParaRPr>
            </a:p>
          </p:txBody>
        </p:sp>
        <p:pic>
          <p:nvPicPr>
            <p:cNvPr id="452" name="Google Shape;452;p74"/>
            <p:cNvPicPr preferRelativeResize="0"/>
            <p:nvPr/>
          </p:nvPicPr>
          <p:blipFill rotWithShape="1">
            <a:blip r:embed="rId6">
              <a:alphaModFix/>
            </a:blip>
            <a:srcRect b="-5705" l="71446" r="8899" t="95438"/>
            <a:stretch/>
          </p:blipFill>
          <p:spPr>
            <a:xfrm>
              <a:off x="9930692" y="3145757"/>
              <a:ext cx="1401098" cy="442450"/>
            </a:xfrm>
            <a:prstGeom prst="rect">
              <a:avLst/>
            </a:prstGeom>
            <a:noFill/>
            <a:ln>
              <a:noFill/>
            </a:ln>
          </p:spPr>
        </p:pic>
      </p:grpSp>
      <p:sp>
        <p:nvSpPr>
          <p:cNvPr id="453" name="Google Shape;453;p74"/>
          <p:cNvSpPr txBox="1"/>
          <p:nvPr/>
        </p:nvSpPr>
        <p:spPr>
          <a:xfrm>
            <a:off x="395288" y="141480"/>
            <a:ext cx="8424862" cy="6694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2600" u="none" cap="none" strike="noStrike">
                <a:solidFill>
                  <a:srgbClr val="000000"/>
                </a:solidFill>
                <a:latin typeface="Georgia"/>
                <a:ea typeface="Georgia"/>
                <a:cs typeface="Georgia"/>
                <a:sym typeface="Georgia"/>
              </a:rPr>
              <a:t>The world around us consists of temporally patterned stimuli</a:t>
            </a:r>
            <a:endParaRPr sz="2600">
              <a:solidFill>
                <a:srgbClr val="000000"/>
              </a:solidFill>
              <a:latin typeface="Georgia"/>
              <a:ea typeface="Georgia"/>
              <a:cs typeface="Georgia"/>
              <a:sym typeface="Georgia"/>
            </a:endParaRPr>
          </a:p>
        </p:txBody>
      </p:sp>
      <p:sp>
        <p:nvSpPr>
          <p:cNvPr id="454" name="Google Shape;454;p74"/>
          <p:cNvSpPr txBox="1"/>
          <p:nvPr/>
        </p:nvSpPr>
        <p:spPr>
          <a:xfrm>
            <a:off x="391728" y="897564"/>
            <a:ext cx="4060107" cy="6924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Gill Sans"/>
                <a:ea typeface="Gill Sans"/>
                <a:cs typeface="Gill Sans"/>
                <a:sym typeface="Gill Sans"/>
              </a:rPr>
              <a:t>To make sense of the world, neurons in sensory pathways need to discriminate between temporal sequences of spikes</a:t>
            </a:r>
            <a:endParaRPr sz="1800">
              <a:solidFill>
                <a:srgbClr val="000000"/>
              </a:solidFill>
              <a:latin typeface="Gill Sans"/>
              <a:ea typeface="Gill Sans"/>
              <a:cs typeface="Gill Sans"/>
              <a:sym typeface="Gill Sans"/>
            </a:endParaRPr>
          </a:p>
        </p:txBody>
      </p:sp>
      <p:sp>
        <p:nvSpPr>
          <p:cNvPr id="455" name="Google Shape;455;p74"/>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5"/>
          <p:cNvSpPr txBox="1"/>
          <p:nvPr/>
        </p:nvSpPr>
        <p:spPr>
          <a:xfrm>
            <a:off x="395288" y="141480"/>
            <a:ext cx="83534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600">
                <a:solidFill>
                  <a:srgbClr val="000000"/>
                </a:solidFill>
                <a:latin typeface="Georgia"/>
                <a:ea typeface="Georgia"/>
                <a:cs typeface="Georgia"/>
                <a:sym typeface="Georgia"/>
              </a:rPr>
              <a:t>How does sequence learning affect cortical codes?</a:t>
            </a:r>
            <a:endParaRPr/>
          </a:p>
        </p:txBody>
      </p:sp>
      <p:sp>
        <p:nvSpPr>
          <p:cNvPr id="462" name="Google Shape;462;p75"/>
          <p:cNvSpPr txBox="1"/>
          <p:nvPr/>
        </p:nvSpPr>
        <p:spPr>
          <a:xfrm>
            <a:off x="396000" y="1052613"/>
            <a:ext cx="8353425" cy="276999"/>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Gill Sans"/>
                <a:ea typeface="Gill Sans"/>
                <a:cs typeface="Gill Sans"/>
                <a:sym typeface="Gill Sans"/>
              </a:rPr>
              <a:t>Single neurons and dendrites can be readily selective for temporal patterns</a:t>
            </a:r>
            <a:endParaRPr sz="1800">
              <a:solidFill>
                <a:srgbClr val="000000"/>
              </a:solidFill>
              <a:latin typeface="Gill Sans"/>
              <a:ea typeface="Gill Sans"/>
              <a:cs typeface="Gill Sans"/>
              <a:sym typeface="Gill Sans"/>
            </a:endParaRPr>
          </a:p>
        </p:txBody>
      </p:sp>
      <p:pic>
        <p:nvPicPr>
          <p:cNvPr id="463" name="Google Shape;463;p75"/>
          <p:cNvPicPr preferRelativeResize="0"/>
          <p:nvPr/>
        </p:nvPicPr>
        <p:blipFill rotWithShape="1">
          <a:blip r:embed="rId3">
            <a:alphaModFix/>
          </a:blip>
          <a:srcRect b="0" l="0" r="0" t="0"/>
          <a:stretch/>
        </p:blipFill>
        <p:spPr>
          <a:xfrm>
            <a:off x="395536" y="1439366"/>
            <a:ext cx="3186354" cy="764889"/>
          </a:xfrm>
          <a:prstGeom prst="rect">
            <a:avLst/>
          </a:prstGeom>
          <a:noFill/>
          <a:ln>
            <a:noFill/>
          </a:ln>
        </p:spPr>
      </p:pic>
      <p:sp>
        <p:nvSpPr>
          <p:cNvPr id="464" name="Google Shape;464;p75"/>
          <p:cNvSpPr/>
          <p:nvPr/>
        </p:nvSpPr>
        <p:spPr>
          <a:xfrm>
            <a:off x="539304" y="2213524"/>
            <a:ext cx="2321502" cy="19620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1" lang="en-GB" sz="1100" u="none" cap="none" strike="noStrike">
                <a:solidFill>
                  <a:srgbClr val="000000"/>
                </a:solidFill>
                <a:latin typeface="Arial"/>
                <a:ea typeface="Arial"/>
                <a:cs typeface="Arial"/>
                <a:sym typeface="Arial"/>
              </a:rPr>
              <a:t>Segundo</a:t>
            </a:r>
            <a:r>
              <a:rPr b="0" i="1" lang="en-GB" sz="1100" u="none" cap="none" strike="noStrike">
                <a:solidFill>
                  <a:srgbClr val="000000"/>
                </a:solidFill>
                <a:latin typeface="Arial"/>
                <a:ea typeface="Arial"/>
                <a:cs typeface="Arial"/>
                <a:sym typeface="Arial"/>
              </a:rPr>
              <a:t> </a:t>
            </a:r>
            <a:r>
              <a:rPr b="0" i="1" lang="en-GB" sz="1100" u="none" cap="none" strike="noStrike">
                <a:solidFill>
                  <a:srgbClr val="000000"/>
                </a:solidFill>
                <a:latin typeface="Arial"/>
                <a:ea typeface="Arial"/>
                <a:cs typeface="Arial"/>
                <a:sym typeface="Arial"/>
              </a:rPr>
              <a:t>et al, </a:t>
            </a:r>
            <a:r>
              <a:rPr i="1" lang="en-GB" sz="1100">
                <a:solidFill>
                  <a:srgbClr val="000000"/>
                </a:solidFill>
                <a:latin typeface="Arial"/>
                <a:ea typeface="Arial"/>
                <a:cs typeface="Arial"/>
                <a:sym typeface="Arial"/>
              </a:rPr>
              <a:t>1963</a:t>
            </a:r>
            <a:endParaRPr b="0" i="1" sz="1100" u="none" cap="none" strike="noStrike">
              <a:solidFill>
                <a:srgbClr val="000000"/>
              </a:solidFill>
              <a:latin typeface="Arial"/>
              <a:ea typeface="Arial"/>
              <a:cs typeface="Arial"/>
              <a:sym typeface="Arial"/>
            </a:endParaRPr>
          </a:p>
        </p:txBody>
      </p:sp>
      <p:sp>
        <p:nvSpPr>
          <p:cNvPr id="465" name="Google Shape;465;p75"/>
          <p:cNvSpPr txBox="1"/>
          <p:nvPr/>
        </p:nvSpPr>
        <p:spPr>
          <a:xfrm>
            <a:off x="395310" y="2204253"/>
            <a:ext cx="8496600" cy="1754700"/>
          </a:xfrm>
          <a:prstGeom prst="rect">
            <a:avLst/>
          </a:prstGeom>
          <a:solidFill>
            <a:srgbClr val="FFFFFF"/>
          </a:solidFill>
          <a:ln cap="flat" cmpd="sng" w="28575">
            <a:solidFill>
              <a:srgbClr val="C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600">
              <a:solidFill>
                <a:srgbClr val="000000"/>
              </a:solidFill>
              <a:latin typeface="Georgia"/>
              <a:ea typeface="Georgia"/>
              <a:cs typeface="Georgia"/>
              <a:sym typeface="Georgia"/>
            </a:endParaRPr>
          </a:p>
          <a:p>
            <a:pPr indent="-285750" lvl="0" marL="285750" marR="0" rtl="0" algn="l">
              <a:spcBef>
                <a:spcPts val="0"/>
              </a:spcBef>
              <a:spcAft>
                <a:spcPts val="0"/>
              </a:spcAft>
              <a:buClr>
                <a:srgbClr val="000000"/>
              </a:buClr>
              <a:buSzPts val="1800"/>
              <a:buFont typeface="Arial"/>
              <a:buChar char="•"/>
            </a:pPr>
            <a:r>
              <a:rPr lang="en-GB" sz="1800">
                <a:solidFill>
                  <a:srgbClr val="000000"/>
                </a:solidFill>
                <a:latin typeface="Gill Sans"/>
                <a:ea typeface="Gill Sans"/>
                <a:cs typeface="Gill Sans"/>
                <a:sym typeface="Gill Sans"/>
              </a:rPr>
              <a:t>Does learning a sequence change neuronal selectivity </a:t>
            </a:r>
            <a:r>
              <a:rPr i="1" lang="en-GB" sz="1800">
                <a:solidFill>
                  <a:srgbClr val="000000"/>
                </a:solidFill>
                <a:latin typeface="Gill Sans"/>
                <a:ea typeface="Gill Sans"/>
                <a:cs typeface="Gill Sans"/>
                <a:sym typeface="Gill Sans"/>
              </a:rPr>
              <a:t>(e.g. temporal integration)</a:t>
            </a:r>
            <a:r>
              <a:rPr lang="en-GB" sz="1800">
                <a:solidFill>
                  <a:srgbClr val="000000"/>
                </a:solidFill>
                <a:latin typeface="Gill Sans"/>
                <a:ea typeface="Gill Sans"/>
                <a:cs typeface="Gill Sans"/>
                <a:sym typeface="Gill Sans"/>
              </a:rPr>
              <a:t>?</a:t>
            </a:r>
            <a:endParaRPr/>
          </a:p>
          <a:p>
            <a:pPr indent="-285750" lvl="0" marL="285750" marR="0" rtl="0" algn="l">
              <a:spcBef>
                <a:spcPts val="1200"/>
              </a:spcBef>
              <a:spcAft>
                <a:spcPts val="0"/>
              </a:spcAft>
              <a:buClr>
                <a:srgbClr val="000000"/>
              </a:buClr>
              <a:buSzPts val="1800"/>
              <a:buFont typeface="Arial"/>
              <a:buChar char="•"/>
            </a:pPr>
            <a:r>
              <a:rPr lang="en-GB" sz="1800">
                <a:solidFill>
                  <a:srgbClr val="000000"/>
                </a:solidFill>
                <a:latin typeface="Gill Sans"/>
                <a:ea typeface="Gill Sans"/>
                <a:cs typeface="Gill Sans"/>
                <a:sym typeface="Gill Sans"/>
              </a:rPr>
              <a:t>How do neurons reflect the identity of a sequence </a:t>
            </a:r>
            <a:r>
              <a:rPr i="1" lang="en-GB" sz="1800">
                <a:solidFill>
                  <a:srgbClr val="000000"/>
                </a:solidFill>
                <a:latin typeface="Gill Sans"/>
                <a:ea typeface="Gill Sans"/>
                <a:cs typeface="Gill Sans"/>
                <a:sym typeface="Gill Sans"/>
              </a:rPr>
              <a:t>(e.g. categorical responses)</a:t>
            </a:r>
            <a:r>
              <a:rPr lang="en-GB" sz="1800">
                <a:solidFill>
                  <a:srgbClr val="000000"/>
                </a:solidFill>
                <a:latin typeface="Gill Sans"/>
                <a:ea typeface="Gill Sans"/>
                <a:cs typeface="Gill Sans"/>
                <a:sym typeface="Gill Sans"/>
              </a:rPr>
              <a:t>?</a:t>
            </a:r>
            <a:endParaRPr/>
          </a:p>
          <a:p>
            <a:pPr indent="-234950" lvl="0" marL="285750" marR="0" rtl="0" algn="l">
              <a:spcBef>
                <a:spcPts val="1200"/>
              </a:spcBef>
              <a:spcAft>
                <a:spcPts val="0"/>
              </a:spcAft>
              <a:buClr>
                <a:schemeClr val="dk1"/>
              </a:buClr>
              <a:buSzPts val="800"/>
              <a:buFont typeface="Arial"/>
              <a:buNone/>
            </a:pPr>
            <a:r>
              <a:t/>
            </a:r>
            <a:endParaRPr b="1" sz="800">
              <a:solidFill>
                <a:srgbClr val="000000"/>
              </a:solidFill>
              <a:latin typeface="Gill Sans"/>
              <a:ea typeface="Gill Sans"/>
              <a:cs typeface="Gill Sans"/>
              <a:sym typeface="Gill Sans"/>
            </a:endParaRPr>
          </a:p>
          <a:p>
            <a:pPr indent="0" lvl="0" marL="0" marR="0" rtl="0" algn="l">
              <a:spcBef>
                <a:spcPts val="1200"/>
              </a:spcBef>
              <a:spcAft>
                <a:spcPts val="0"/>
              </a:spcAft>
              <a:buNone/>
            </a:pPr>
            <a:r>
              <a:t/>
            </a:r>
            <a:endParaRPr b="1" sz="800">
              <a:solidFill>
                <a:srgbClr val="000000"/>
              </a:solidFill>
              <a:latin typeface="Gill Sans"/>
              <a:ea typeface="Gill Sans"/>
              <a:cs typeface="Gill Sans"/>
              <a:sym typeface="Gill Sans"/>
            </a:endParaRPr>
          </a:p>
        </p:txBody>
      </p:sp>
      <p:sp>
        <p:nvSpPr>
          <p:cNvPr id="466" name="Google Shape;466;p75"/>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500"/>
                                        <p:tgtEl>
                                          <p:spTgt spid="465"/>
                                        </p:tgtEl>
                                        <p:attrNameLst>
                                          <p:attrName>ppt_w</p:attrName>
                                        </p:attrNameLst>
                                      </p:cBhvr>
                                      <p:tavLst>
                                        <p:tav fmla="" tm="0">
                                          <p:val>
                                            <p:strVal val="0"/>
                                          </p:val>
                                        </p:tav>
                                        <p:tav fmla="" tm="100000">
                                          <p:val>
                                            <p:strVal val="#ppt_w"/>
                                          </p:val>
                                        </p:tav>
                                      </p:tavLst>
                                    </p:anim>
                                    <p:anim calcmode="lin" valueType="num">
                                      <p:cBhvr additive="base">
                                        <p:cTn dur="500"/>
                                        <p:tgtEl>
                                          <p:spTgt spid="46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6"/>
          <p:cNvSpPr txBox="1"/>
          <p:nvPr/>
        </p:nvSpPr>
        <p:spPr>
          <a:xfrm>
            <a:off x="395288" y="141480"/>
            <a:ext cx="792112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600">
                <a:solidFill>
                  <a:srgbClr val="000000"/>
                </a:solidFill>
                <a:latin typeface="Georgia"/>
                <a:ea typeface="Georgia"/>
                <a:cs typeface="Georgia"/>
                <a:sym typeface="Georgia"/>
              </a:rPr>
              <a:t>Cortical pathway for tactile sequence information</a:t>
            </a:r>
            <a:endParaRPr sz="2600">
              <a:solidFill>
                <a:schemeClr val="lt1"/>
              </a:solidFill>
              <a:latin typeface="Georgia"/>
              <a:ea typeface="Georgia"/>
              <a:cs typeface="Georgia"/>
              <a:sym typeface="Georgia"/>
            </a:endParaRPr>
          </a:p>
        </p:txBody>
      </p:sp>
      <p:pic>
        <p:nvPicPr>
          <p:cNvPr id="473" name="Google Shape;473;p76"/>
          <p:cNvPicPr preferRelativeResize="0"/>
          <p:nvPr/>
        </p:nvPicPr>
        <p:blipFill rotWithShape="1">
          <a:blip r:embed="rId3">
            <a:alphaModFix/>
          </a:blip>
          <a:srcRect b="0" l="0" r="0" t="0"/>
          <a:stretch/>
        </p:blipFill>
        <p:spPr>
          <a:xfrm>
            <a:off x="3048098" y="1759230"/>
            <a:ext cx="2349876" cy="1504277"/>
          </a:xfrm>
          <a:prstGeom prst="rect">
            <a:avLst/>
          </a:prstGeom>
          <a:noFill/>
          <a:ln>
            <a:noFill/>
          </a:ln>
        </p:spPr>
      </p:pic>
      <p:sp>
        <p:nvSpPr>
          <p:cNvPr id="474" name="Google Shape;474;p76"/>
          <p:cNvSpPr/>
          <p:nvPr/>
        </p:nvSpPr>
        <p:spPr>
          <a:xfrm>
            <a:off x="4461592" y="2414106"/>
            <a:ext cx="458745" cy="146278"/>
          </a:xfrm>
          <a:prstGeom prst="rect">
            <a:avLst/>
          </a:prstGeom>
          <a:solidFill>
            <a:srgbClr val="E9E9E9"/>
          </a:solidFill>
          <a:ln cap="flat" cmpd="sng" w="25400">
            <a:solidFill>
              <a:srgbClr val="E4E4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000">
                <a:solidFill>
                  <a:schemeClr val="dk1"/>
                </a:solidFill>
                <a:latin typeface="Arial"/>
                <a:ea typeface="Arial"/>
                <a:cs typeface="Arial"/>
                <a:sym typeface="Arial"/>
              </a:rPr>
              <a:t>S1bf</a:t>
            </a:r>
            <a:endParaRPr b="1" sz="1000">
              <a:solidFill>
                <a:schemeClr val="dk1"/>
              </a:solidFill>
              <a:latin typeface="Arial"/>
              <a:ea typeface="Arial"/>
              <a:cs typeface="Arial"/>
              <a:sym typeface="Arial"/>
            </a:endParaRPr>
          </a:p>
        </p:txBody>
      </p:sp>
      <p:grpSp>
        <p:nvGrpSpPr>
          <p:cNvPr id="475" name="Google Shape;475;p76"/>
          <p:cNvGrpSpPr/>
          <p:nvPr/>
        </p:nvGrpSpPr>
        <p:grpSpPr>
          <a:xfrm>
            <a:off x="1604268" y="790611"/>
            <a:ext cx="5776044" cy="3072741"/>
            <a:chOff x="2806925" y="2016353"/>
            <a:chExt cx="3610028" cy="2560617"/>
          </a:xfrm>
        </p:grpSpPr>
        <p:sp>
          <p:nvSpPr>
            <p:cNvPr id="476" name="Google Shape;476;p76"/>
            <p:cNvSpPr/>
            <p:nvPr/>
          </p:nvSpPr>
          <p:spPr>
            <a:xfrm>
              <a:off x="2806925" y="2016353"/>
              <a:ext cx="3610028" cy="2560617"/>
            </a:xfrm>
            <a:custGeom>
              <a:rect b="b" l="l" r="r" t="t"/>
              <a:pathLst>
                <a:path extrusionOk="0" h="2560617" w="3610028">
                  <a:moveTo>
                    <a:pt x="1402297" y="2560617"/>
                  </a:moveTo>
                  <a:cubicBezTo>
                    <a:pt x="1376206" y="2472821"/>
                    <a:pt x="1350116" y="2385025"/>
                    <a:pt x="1218423" y="2317108"/>
                  </a:cubicBezTo>
                  <a:cubicBezTo>
                    <a:pt x="1086729" y="2249190"/>
                    <a:pt x="762051" y="2201151"/>
                    <a:pt x="612136" y="2153112"/>
                  </a:cubicBezTo>
                  <a:cubicBezTo>
                    <a:pt x="462221" y="2105073"/>
                    <a:pt x="395132" y="2076912"/>
                    <a:pt x="318932" y="2028873"/>
                  </a:cubicBezTo>
                  <a:cubicBezTo>
                    <a:pt x="242732" y="1980834"/>
                    <a:pt x="193864" y="1926168"/>
                    <a:pt x="154936" y="1864877"/>
                  </a:cubicBezTo>
                  <a:cubicBezTo>
                    <a:pt x="116008" y="1803586"/>
                    <a:pt x="106897" y="1705851"/>
                    <a:pt x="85362" y="1661125"/>
                  </a:cubicBezTo>
                  <a:cubicBezTo>
                    <a:pt x="63827" y="1616399"/>
                    <a:pt x="38151" y="1637106"/>
                    <a:pt x="25727" y="1596521"/>
                  </a:cubicBezTo>
                  <a:cubicBezTo>
                    <a:pt x="13303" y="1555936"/>
                    <a:pt x="-15686" y="1467312"/>
                    <a:pt x="10818" y="1417617"/>
                  </a:cubicBezTo>
                  <a:cubicBezTo>
                    <a:pt x="37322" y="1367922"/>
                    <a:pt x="96957" y="1340588"/>
                    <a:pt x="184753" y="1298347"/>
                  </a:cubicBezTo>
                  <a:cubicBezTo>
                    <a:pt x="272549" y="1256106"/>
                    <a:pt x="415009" y="1208895"/>
                    <a:pt x="537592" y="1164169"/>
                  </a:cubicBezTo>
                  <a:cubicBezTo>
                    <a:pt x="660175" y="1119443"/>
                    <a:pt x="815060" y="1073888"/>
                    <a:pt x="920249" y="1029990"/>
                  </a:cubicBezTo>
                  <a:cubicBezTo>
                    <a:pt x="1025438" y="986092"/>
                    <a:pt x="1070992" y="933912"/>
                    <a:pt x="1168727" y="900782"/>
                  </a:cubicBezTo>
                  <a:cubicBezTo>
                    <a:pt x="1266462" y="867652"/>
                    <a:pt x="1376621" y="861854"/>
                    <a:pt x="1506658" y="831208"/>
                  </a:cubicBezTo>
                  <a:cubicBezTo>
                    <a:pt x="1636695" y="800562"/>
                    <a:pt x="1835477" y="739271"/>
                    <a:pt x="1948949" y="716908"/>
                  </a:cubicBezTo>
                  <a:cubicBezTo>
                    <a:pt x="2062421" y="694545"/>
                    <a:pt x="2125369" y="725191"/>
                    <a:pt x="2187488" y="697030"/>
                  </a:cubicBezTo>
                  <a:cubicBezTo>
                    <a:pt x="2249608" y="668869"/>
                    <a:pt x="2276940" y="621658"/>
                    <a:pt x="2321666" y="547943"/>
                  </a:cubicBezTo>
                  <a:cubicBezTo>
                    <a:pt x="2366392" y="474228"/>
                    <a:pt x="2400352" y="337564"/>
                    <a:pt x="2455845" y="254738"/>
                  </a:cubicBezTo>
                  <a:cubicBezTo>
                    <a:pt x="2511339" y="171912"/>
                    <a:pt x="2580084" y="93227"/>
                    <a:pt x="2654627" y="50986"/>
                  </a:cubicBezTo>
                  <a:cubicBezTo>
                    <a:pt x="2729170" y="8745"/>
                    <a:pt x="2827733" y="-4508"/>
                    <a:pt x="2903105" y="1290"/>
                  </a:cubicBezTo>
                  <a:cubicBezTo>
                    <a:pt x="2978477" y="7088"/>
                    <a:pt x="3062960" y="51814"/>
                    <a:pt x="3106858" y="85773"/>
                  </a:cubicBezTo>
                  <a:cubicBezTo>
                    <a:pt x="3150756" y="119732"/>
                    <a:pt x="3156553" y="165286"/>
                    <a:pt x="3166492" y="205043"/>
                  </a:cubicBezTo>
                  <a:cubicBezTo>
                    <a:pt x="3176431" y="244799"/>
                    <a:pt x="3175603" y="292010"/>
                    <a:pt x="3166492" y="324312"/>
                  </a:cubicBezTo>
                  <a:cubicBezTo>
                    <a:pt x="3157381" y="356614"/>
                    <a:pt x="3111827" y="398856"/>
                    <a:pt x="3111827" y="398856"/>
                  </a:cubicBezTo>
                  <a:lnTo>
                    <a:pt x="3111827" y="398856"/>
                  </a:lnTo>
                  <a:cubicBezTo>
                    <a:pt x="3145786" y="412936"/>
                    <a:pt x="3245177" y="433642"/>
                    <a:pt x="3315579" y="483338"/>
                  </a:cubicBezTo>
                  <a:cubicBezTo>
                    <a:pt x="3385981" y="533034"/>
                    <a:pt x="3485373" y="599295"/>
                    <a:pt x="3534240" y="697030"/>
                  </a:cubicBezTo>
                  <a:cubicBezTo>
                    <a:pt x="3583107" y="794765"/>
                    <a:pt x="3617066" y="959588"/>
                    <a:pt x="3608784" y="1069747"/>
                  </a:cubicBezTo>
                  <a:cubicBezTo>
                    <a:pt x="3600502" y="1179906"/>
                    <a:pt x="3507736" y="1302489"/>
                    <a:pt x="3484545" y="1357982"/>
                  </a:cubicBezTo>
                  <a:cubicBezTo>
                    <a:pt x="3461354" y="1413475"/>
                    <a:pt x="3459697" y="1376204"/>
                    <a:pt x="3469636" y="1402708"/>
                  </a:cubicBezTo>
                  <a:cubicBezTo>
                    <a:pt x="3479575" y="1429212"/>
                    <a:pt x="3544179" y="1517008"/>
                    <a:pt x="3544179" y="1517008"/>
                  </a:cubicBezTo>
                  <a:lnTo>
                    <a:pt x="3544179" y="1517008"/>
                  </a:lnTo>
                </a:path>
              </a:pathLst>
            </a:cu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7" name="Google Shape;477;p76"/>
            <p:cNvSpPr/>
            <p:nvPr/>
          </p:nvSpPr>
          <p:spPr>
            <a:xfrm rot="471325">
              <a:off x="4941386" y="2681540"/>
              <a:ext cx="364404" cy="71106"/>
            </a:xfrm>
            <a:custGeom>
              <a:rect b="b" l="l" r="r" t="t"/>
              <a:pathLst>
                <a:path extrusionOk="0" h="9939" w="561561">
                  <a:moveTo>
                    <a:pt x="0" y="9939"/>
                  </a:moveTo>
                  <a:lnTo>
                    <a:pt x="342900" y="4970"/>
                  </a:lnTo>
                  <a:lnTo>
                    <a:pt x="561561" y="0"/>
                  </a:lnTo>
                </a:path>
              </a:pathLst>
            </a:cu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76"/>
            <p:cNvSpPr/>
            <p:nvPr/>
          </p:nvSpPr>
          <p:spPr>
            <a:xfrm>
              <a:off x="5446597" y="2407981"/>
              <a:ext cx="507577" cy="434647"/>
            </a:xfrm>
            <a:custGeom>
              <a:rect b="b" l="l" r="r" t="t"/>
              <a:pathLst>
                <a:path extrusionOk="0" h="434647" w="507577">
                  <a:moveTo>
                    <a:pt x="0" y="431778"/>
                  </a:moveTo>
                  <a:cubicBezTo>
                    <a:pt x="26504" y="434263"/>
                    <a:pt x="53009" y="436748"/>
                    <a:pt x="74544" y="431778"/>
                  </a:cubicBezTo>
                  <a:cubicBezTo>
                    <a:pt x="96079" y="426808"/>
                    <a:pt x="99585" y="445547"/>
                    <a:pt x="129209" y="401960"/>
                  </a:cubicBezTo>
                  <a:cubicBezTo>
                    <a:pt x="158833" y="358373"/>
                    <a:pt x="211661" y="235178"/>
                    <a:pt x="252288" y="170258"/>
                  </a:cubicBezTo>
                  <a:cubicBezTo>
                    <a:pt x="292915" y="105338"/>
                    <a:pt x="330422" y="37197"/>
                    <a:pt x="372970" y="12442"/>
                  </a:cubicBezTo>
                  <a:cubicBezTo>
                    <a:pt x="415518" y="-12313"/>
                    <a:pt x="461547" y="4706"/>
                    <a:pt x="507577" y="21726"/>
                  </a:cubicBezTo>
                </a:path>
              </a:pathLst>
            </a:cu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79" name="Google Shape;479;p76"/>
          <p:cNvSpPr/>
          <p:nvPr/>
        </p:nvSpPr>
        <p:spPr>
          <a:xfrm>
            <a:off x="4159404" y="2320589"/>
            <a:ext cx="348650" cy="141763"/>
          </a:xfrm>
          <a:custGeom>
            <a:rect b="b" l="l" r="r" t="t"/>
            <a:pathLst>
              <a:path extrusionOk="0" h="193299" w="687552">
                <a:moveTo>
                  <a:pt x="687552" y="193299"/>
                </a:moveTo>
                <a:cubicBezTo>
                  <a:pt x="656276" y="175102"/>
                  <a:pt x="625000" y="156905"/>
                  <a:pt x="578370" y="138708"/>
                </a:cubicBezTo>
                <a:cubicBezTo>
                  <a:pt x="531740" y="120511"/>
                  <a:pt x="472600" y="100038"/>
                  <a:pt x="407773" y="84116"/>
                </a:cubicBezTo>
                <a:cubicBezTo>
                  <a:pt x="342946" y="68194"/>
                  <a:pt x="254236" y="56821"/>
                  <a:pt x="189409" y="43173"/>
                </a:cubicBezTo>
                <a:cubicBezTo>
                  <a:pt x="124582" y="29525"/>
                  <a:pt x="48382" y="7917"/>
                  <a:pt x="18812" y="2230"/>
                </a:cubicBezTo>
                <a:cubicBezTo>
                  <a:pt x="-10758" y="-3457"/>
                  <a:pt x="615" y="2798"/>
                  <a:pt x="11988" y="9054"/>
                </a:cubicBezTo>
              </a:path>
            </a:pathLst>
          </a:custGeom>
          <a:noFill/>
          <a:ln cap="flat" cmpd="sng" w="92075">
            <a:solidFill>
              <a:srgbClr val="CD03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0" name="Google Shape;480;p76"/>
          <p:cNvSpPr/>
          <p:nvPr/>
        </p:nvSpPr>
        <p:spPr>
          <a:xfrm flipH="1" rot="-254311">
            <a:off x="4744981" y="2288335"/>
            <a:ext cx="139958" cy="146021"/>
          </a:xfrm>
          <a:custGeom>
            <a:rect b="b" l="l" r="r" t="t"/>
            <a:pathLst>
              <a:path extrusionOk="0" h="193299" w="687552">
                <a:moveTo>
                  <a:pt x="687552" y="193299"/>
                </a:moveTo>
                <a:cubicBezTo>
                  <a:pt x="656276" y="175102"/>
                  <a:pt x="625000" y="156905"/>
                  <a:pt x="578370" y="138708"/>
                </a:cubicBezTo>
                <a:cubicBezTo>
                  <a:pt x="531740" y="120511"/>
                  <a:pt x="472600" y="100038"/>
                  <a:pt x="407773" y="84116"/>
                </a:cubicBezTo>
                <a:cubicBezTo>
                  <a:pt x="342946" y="68194"/>
                  <a:pt x="254236" y="56821"/>
                  <a:pt x="189409" y="43173"/>
                </a:cubicBezTo>
                <a:cubicBezTo>
                  <a:pt x="124582" y="29525"/>
                  <a:pt x="48382" y="7917"/>
                  <a:pt x="18812" y="2230"/>
                </a:cubicBezTo>
                <a:cubicBezTo>
                  <a:pt x="-10758" y="-3457"/>
                  <a:pt x="615" y="2798"/>
                  <a:pt x="11988" y="9054"/>
                </a:cubicBezTo>
              </a:path>
            </a:pathLst>
          </a:custGeom>
          <a:noFill/>
          <a:ln cap="flat" cmpd="sng" w="92075">
            <a:solidFill>
              <a:srgbClr val="CD03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1" name="Google Shape;481;p76"/>
          <p:cNvSpPr/>
          <p:nvPr/>
        </p:nvSpPr>
        <p:spPr>
          <a:xfrm flipH="1" rot="10096519">
            <a:off x="4605568" y="2550091"/>
            <a:ext cx="193445" cy="285267"/>
          </a:xfrm>
          <a:custGeom>
            <a:rect b="b" l="l" r="r" t="t"/>
            <a:pathLst>
              <a:path extrusionOk="0" h="193299" w="687552">
                <a:moveTo>
                  <a:pt x="687552" y="193299"/>
                </a:moveTo>
                <a:cubicBezTo>
                  <a:pt x="656276" y="175102"/>
                  <a:pt x="625000" y="156905"/>
                  <a:pt x="578370" y="138708"/>
                </a:cubicBezTo>
                <a:cubicBezTo>
                  <a:pt x="531740" y="120511"/>
                  <a:pt x="472600" y="100038"/>
                  <a:pt x="407773" y="84116"/>
                </a:cubicBezTo>
                <a:cubicBezTo>
                  <a:pt x="342946" y="68194"/>
                  <a:pt x="254236" y="56821"/>
                  <a:pt x="189409" y="43173"/>
                </a:cubicBezTo>
                <a:cubicBezTo>
                  <a:pt x="124582" y="29525"/>
                  <a:pt x="48382" y="7917"/>
                  <a:pt x="18812" y="2230"/>
                </a:cubicBezTo>
                <a:cubicBezTo>
                  <a:pt x="-10758" y="-3457"/>
                  <a:pt x="615" y="2798"/>
                  <a:pt x="11988" y="9054"/>
                </a:cubicBezTo>
              </a:path>
            </a:pathLst>
          </a:custGeom>
          <a:noFill/>
          <a:ln cap="flat" cmpd="sng" w="92075">
            <a:solidFill>
              <a:srgbClr val="CD03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2" name="Google Shape;482;p76"/>
          <p:cNvSpPr/>
          <p:nvPr/>
        </p:nvSpPr>
        <p:spPr>
          <a:xfrm>
            <a:off x="3048098" y="1703645"/>
            <a:ext cx="392815" cy="1193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3" name="Google Shape;483;p76"/>
          <p:cNvSpPr/>
          <p:nvPr/>
        </p:nvSpPr>
        <p:spPr>
          <a:xfrm>
            <a:off x="4773458" y="2210152"/>
            <a:ext cx="267708" cy="153887"/>
          </a:xfrm>
          <a:prstGeom prst="ellipse">
            <a:avLst/>
          </a:prstGeom>
          <a:solidFill>
            <a:srgbClr val="00B0F0">
              <a:alpha val="49803"/>
            </a:srgbClr>
          </a:solidFill>
          <a:ln cap="flat" cmpd="sng" w="25400">
            <a:solidFill>
              <a:srgbClr val="3C8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4" name="Google Shape;484;p76"/>
          <p:cNvSpPr/>
          <p:nvPr/>
        </p:nvSpPr>
        <p:spPr>
          <a:xfrm>
            <a:off x="4481791" y="2417544"/>
            <a:ext cx="438546" cy="142840"/>
          </a:xfrm>
          <a:prstGeom prst="ellipse">
            <a:avLst/>
          </a:prstGeom>
          <a:solidFill>
            <a:srgbClr val="00B0F0">
              <a:alpha val="49803"/>
            </a:srgbClr>
          </a:solidFill>
          <a:ln cap="flat" cmpd="sng" w="25400">
            <a:solidFill>
              <a:srgbClr val="3C8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5" name="Google Shape;485;p76"/>
          <p:cNvSpPr/>
          <p:nvPr/>
        </p:nvSpPr>
        <p:spPr>
          <a:xfrm>
            <a:off x="4027666" y="2164273"/>
            <a:ext cx="267708" cy="153887"/>
          </a:xfrm>
          <a:prstGeom prst="ellipse">
            <a:avLst/>
          </a:prstGeom>
          <a:solidFill>
            <a:srgbClr val="00B0F0">
              <a:alpha val="49803"/>
            </a:srgbClr>
          </a:solidFill>
          <a:ln cap="flat" cmpd="sng" w="25400">
            <a:solidFill>
              <a:srgbClr val="3C8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6" name="Google Shape;486;p76"/>
          <p:cNvSpPr/>
          <p:nvPr/>
        </p:nvSpPr>
        <p:spPr>
          <a:xfrm>
            <a:off x="4461592" y="2710621"/>
            <a:ext cx="267708" cy="153887"/>
          </a:xfrm>
          <a:prstGeom prst="ellipse">
            <a:avLst/>
          </a:prstGeom>
          <a:solidFill>
            <a:srgbClr val="00B0F0">
              <a:alpha val="49803"/>
            </a:srgbClr>
          </a:solidFill>
          <a:ln cap="flat" cmpd="sng" w="25400">
            <a:solidFill>
              <a:srgbClr val="3C8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7" name="Google Shape;487;p76"/>
          <p:cNvSpPr txBox="1"/>
          <p:nvPr/>
        </p:nvSpPr>
        <p:spPr>
          <a:xfrm>
            <a:off x="1043608" y="3655603"/>
            <a:ext cx="2275771" cy="380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900">
                <a:solidFill>
                  <a:schemeClr val="dk1"/>
                </a:solidFill>
                <a:latin typeface="Arial"/>
                <a:ea typeface="Arial"/>
                <a:cs typeface="Arial"/>
                <a:sym typeface="Arial"/>
              </a:rPr>
              <a:t>Young et al. In: Watson, Paxinos &amp; Puelles, eds., 2012</a:t>
            </a:r>
            <a:endParaRPr i="1" sz="900">
              <a:solidFill>
                <a:schemeClr val="dk1"/>
              </a:solidFill>
              <a:latin typeface="Arial"/>
              <a:ea typeface="Arial"/>
              <a:cs typeface="Arial"/>
              <a:sym typeface="Arial"/>
            </a:endParaRPr>
          </a:p>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488" name="Google Shape;488;p76"/>
          <p:cNvSpPr/>
          <p:nvPr/>
        </p:nvSpPr>
        <p:spPr>
          <a:xfrm>
            <a:off x="6902074" y="2649064"/>
            <a:ext cx="865943" cy="3000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000">
                <a:solidFill>
                  <a:schemeClr val="dk1"/>
                </a:solidFill>
                <a:latin typeface="Arial"/>
                <a:ea typeface="Arial"/>
                <a:cs typeface="Arial"/>
                <a:sym typeface="Arial"/>
              </a:rPr>
              <a:t>VGAT mice</a:t>
            </a:r>
            <a:endParaRPr/>
          </a:p>
          <a:p>
            <a:pPr indent="0" lvl="0" marL="0" marR="0" rtl="0" algn="ctr">
              <a:spcBef>
                <a:spcPts val="0"/>
              </a:spcBef>
              <a:spcAft>
                <a:spcPts val="0"/>
              </a:spcAft>
              <a:buNone/>
            </a:pPr>
            <a:r>
              <a:rPr b="1" lang="en-GB" sz="1000">
                <a:solidFill>
                  <a:schemeClr val="dk1"/>
                </a:solidFill>
                <a:latin typeface="Arial"/>
                <a:ea typeface="Arial"/>
                <a:cs typeface="Arial"/>
                <a:sym typeface="Arial"/>
              </a:rPr>
              <a:t>473 nm</a:t>
            </a:r>
            <a:endParaRPr/>
          </a:p>
        </p:txBody>
      </p:sp>
      <p:sp>
        <p:nvSpPr>
          <p:cNvPr id="489" name="Google Shape;489;p76"/>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7"/>
          <p:cNvSpPr/>
          <p:nvPr/>
        </p:nvSpPr>
        <p:spPr>
          <a:xfrm>
            <a:off x="4243675" y="2692773"/>
            <a:ext cx="361459" cy="979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6" name="Google Shape;496;p77"/>
          <p:cNvSpPr txBox="1"/>
          <p:nvPr/>
        </p:nvSpPr>
        <p:spPr>
          <a:xfrm>
            <a:off x="395288" y="141480"/>
            <a:ext cx="84972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600">
                <a:solidFill>
                  <a:srgbClr val="000000"/>
                </a:solidFill>
                <a:latin typeface="Georgia"/>
                <a:ea typeface="Georgia"/>
                <a:cs typeface="Georgia"/>
                <a:sym typeface="Georgia"/>
              </a:rPr>
              <a:t>Training mice to recognise a particular sequence</a:t>
            </a:r>
            <a:endParaRPr sz="2600">
              <a:solidFill>
                <a:srgbClr val="000000"/>
              </a:solidFill>
              <a:latin typeface="Georgia"/>
              <a:ea typeface="Georgia"/>
              <a:cs typeface="Georgia"/>
              <a:sym typeface="Georgia"/>
            </a:endParaRPr>
          </a:p>
        </p:txBody>
      </p:sp>
      <p:sp>
        <p:nvSpPr>
          <p:cNvPr id="497" name="Google Shape;497;p77"/>
          <p:cNvSpPr txBox="1"/>
          <p:nvPr/>
        </p:nvSpPr>
        <p:spPr>
          <a:xfrm>
            <a:off x="2435988" y="3038644"/>
            <a:ext cx="495672" cy="38370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GB" sz="2400">
                <a:solidFill>
                  <a:schemeClr val="dk1"/>
                </a:solidFill>
                <a:latin typeface="Trebuchet MS"/>
                <a:ea typeface="Trebuchet MS"/>
                <a:cs typeface="Trebuchet MS"/>
                <a:sym typeface="Trebuchet MS"/>
              </a:rPr>
              <a:t>vs</a:t>
            </a:r>
            <a:endParaRPr/>
          </a:p>
        </p:txBody>
      </p:sp>
      <p:pic>
        <p:nvPicPr>
          <p:cNvPr id="498" name="Google Shape;498;p77"/>
          <p:cNvPicPr preferRelativeResize="0"/>
          <p:nvPr/>
        </p:nvPicPr>
        <p:blipFill rotWithShape="1">
          <a:blip r:embed="rId3">
            <a:alphaModFix/>
          </a:blip>
          <a:srcRect b="14744" l="29874" r="6574" t="79746"/>
          <a:stretch/>
        </p:blipFill>
        <p:spPr>
          <a:xfrm>
            <a:off x="827584" y="2498584"/>
            <a:ext cx="3744416" cy="581491"/>
          </a:xfrm>
          <a:prstGeom prst="rect">
            <a:avLst/>
          </a:prstGeom>
          <a:noFill/>
          <a:ln>
            <a:noFill/>
          </a:ln>
        </p:spPr>
      </p:pic>
      <p:pic>
        <p:nvPicPr>
          <p:cNvPr id="499" name="Google Shape;499;p77"/>
          <p:cNvPicPr preferRelativeResize="0"/>
          <p:nvPr/>
        </p:nvPicPr>
        <p:blipFill rotWithShape="1">
          <a:blip r:embed="rId3">
            <a:alphaModFix/>
          </a:blip>
          <a:srcRect b="4243" l="29874" r="6574" t="91454"/>
          <a:stretch/>
        </p:blipFill>
        <p:spPr>
          <a:xfrm>
            <a:off x="825616" y="3502640"/>
            <a:ext cx="3744416" cy="454106"/>
          </a:xfrm>
          <a:prstGeom prst="rect">
            <a:avLst/>
          </a:prstGeom>
          <a:noFill/>
          <a:ln>
            <a:noFill/>
          </a:ln>
        </p:spPr>
      </p:pic>
      <p:sp>
        <p:nvSpPr>
          <p:cNvPr id="500" name="Google Shape;500;p77"/>
          <p:cNvSpPr txBox="1"/>
          <p:nvPr/>
        </p:nvSpPr>
        <p:spPr>
          <a:xfrm>
            <a:off x="682356" y="2401664"/>
            <a:ext cx="1327608" cy="2539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rgbClr val="3333CC"/>
                </a:solidFill>
                <a:latin typeface="Arial"/>
                <a:ea typeface="Arial"/>
                <a:cs typeface="Arial"/>
                <a:sym typeface="Arial"/>
              </a:rPr>
              <a:t>Target (GO)</a:t>
            </a:r>
            <a:endParaRPr b="1" sz="1600">
              <a:solidFill>
                <a:srgbClr val="3333CC"/>
              </a:solidFill>
              <a:latin typeface="Arial"/>
              <a:ea typeface="Arial"/>
              <a:cs typeface="Arial"/>
              <a:sym typeface="Arial"/>
            </a:endParaRPr>
          </a:p>
        </p:txBody>
      </p:sp>
      <p:sp>
        <p:nvSpPr>
          <p:cNvPr id="501" name="Google Shape;501;p77"/>
          <p:cNvSpPr txBox="1"/>
          <p:nvPr/>
        </p:nvSpPr>
        <p:spPr>
          <a:xfrm>
            <a:off x="682356" y="3308674"/>
            <a:ext cx="881973" cy="2539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rgbClr val="339999"/>
                </a:solidFill>
                <a:latin typeface="Arial"/>
                <a:ea typeface="Arial"/>
                <a:cs typeface="Arial"/>
                <a:sym typeface="Arial"/>
              </a:rPr>
              <a:t>NO-GO</a:t>
            </a:r>
            <a:endParaRPr/>
          </a:p>
        </p:txBody>
      </p:sp>
      <p:grpSp>
        <p:nvGrpSpPr>
          <p:cNvPr id="502" name="Google Shape;502;p77"/>
          <p:cNvGrpSpPr/>
          <p:nvPr/>
        </p:nvGrpSpPr>
        <p:grpSpPr>
          <a:xfrm>
            <a:off x="2918424" y="673227"/>
            <a:ext cx="2919429" cy="1674373"/>
            <a:chOff x="5039303" y="4234225"/>
            <a:chExt cx="2919429" cy="2232497"/>
          </a:xfrm>
        </p:grpSpPr>
        <p:grpSp>
          <p:nvGrpSpPr>
            <p:cNvPr id="503" name="Google Shape;503;p77"/>
            <p:cNvGrpSpPr/>
            <p:nvPr/>
          </p:nvGrpSpPr>
          <p:grpSpPr>
            <a:xfrm>
              <a:off x="5039303" y="4277990"/>
              <a:ext cx="2516710" cy="2188732"/>
              <a:chOff x="378890" y="4276038"/>
              <a:chExt cx="2516710" cy="2188732"/>
            </a:xfrm>
          </p:grpSpPr>
          <p:pic>
            <p:nvPicPr>
              <p:cNvPr id="504" name="Google Shape;504;p77"/>
              <p:cNvPicPr preferRelativeResize="0"/>
              <p:nvPr/>
            </p:nvPicPr>
            <p:blipFill rotWithShape="1">
              <a:blip r:embed="rId3">
                <a:alphaModFix/>
              </a:blip>
              <a:srcRect b="76864" l="0" r="35900" t="0"/>
              <a:stretch/>
            </p:blipFill>
            <p:spPr>
              <a:xfrm>
                <a:off x="503686" y="4641910"/>
                <a:ext cx="2391914" cy="1822860"/>
              </a:xfrm>
              <a:prstGeom prst="rect">
                <a:avLst/>
              </a:prstGeom>
              <a:noFill/>
              <a:ln>
                <a:noFill/>
              </a:ln>
            </p:spPr>
          </p:pic>
          <p:sp>
            <p:nvSpPr>
              <p:cNvPr id="505" name="Google Shape;505;p77"/>
              <p:cNvSpPr/>
              <p:nvPr/>
            </p:nvSpPr>
            <p:spPr>
              <a:xfrm>
                <a:off x="378890" y="4696629"/>
                <a:ext cx="509770" cy="4013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06" name="Google Shape;506;p77"/>
              <p:cNvGrpSpPr/>
              <p:nvPr/>
            </p:nvGrpSpPr>
            <p:grpSpPr>
              <a:xfrm>
                <a:off x="2104317" y="4332588"/>
                <a:ext cx="267695" cy="475917"/>
                <a:chOff x="3857040" y="4505517"/>
                <a:chExt cx="246502" cy="475917"/>
              </a:xfrm>
            </p:grpSpPr>
            <p:sp>
              <p:nvSpPr>
                <p:cNvPr id="507" name="Google Shape;507;p77"/>
                <p:cNvSpPr/>
                <p:nvPr/>
              </p:nvSpPr>
              <p:spPr>
                <a:xfrm>
                  <a:off x="3857040" y="4505517"/>
                  <a:ext cx="246502" cy="382223"/>
                </a:xfrm>
                <a:prstGeom prst="rect">
                  <a:avLst/>
                </a:prstGeom>
                <a:solidFill>
                  <a:srgbClr val="F2F2F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8" name="Google Shape;508;p77"/>
                <p:cNvSpPr/>
                <p:nvPr/>
              </p:nvSpPr>
              <p:spPr>
                <a:xfrm>
                  <a:off x="3880620" y="4930254"/>
                  <a:ext cx="199342" cy="51180"/>
                </a:xfrm>
                <a:prstGeom prst="ellipse">
                  <a:avLst/>
                </a:prstGeom>
                <a:solidFill>
                  <a:schemeClr val="accent1"/>
                </a:solidFill>
                <a:ln cap="flat" cmpd="sng" w="9525">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9" name="Google Shape;509;p77"/>
                <p:cNvSpPr/>
                <p:nvPr/>
              </p:nvSpPr>
              <p:spPr>
                <a:xfrm flipH="1" rot="10800000">
                  <a:off x="3857040" y="4887740"/>
                  <a:ext cx="246502" cy="70054"/>
                </a:xfrm>
                <a:prstGeom prst="trapezoid">
                  <a:avLst>
                    <a:gd fmla="val 25000" name="adj"/>
                  </a:avLst>
                </a:prstGeom>
                <a:solidFill>
                  <a:srgbClr val="F2F2F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10" name="Google Shape;510;p77"/>
              <p:cNvSpPr/>
              <p:nvPr/>
            </p:nvSpPr>
            <p:spPr>
              <a:xfrm rot="2127439">
                <a:off x="2577400" y="4282491"/>
                <a:ext cx="45719" cy="663027"/>
              </a:xfrm>
              <a:prstGeom prst="downArrow">
                <a:avLst>
                  <a:gd fmla="val 100000" name="adj1"/>
                  <a:gd fmla="val 76984" name="adj2"/>
                </a:avLst>
              </a:prstGeom>
              <a:solidFill>
                <a:srgbClr val="F6FBF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11" name="Google Shape;511;p77"/>
              <p:cNvCxnSpPr>
                <a:endCxn id="510" idx="0"/>
              </p:cNvCxnSpPr>
              <p:nvPr/>
            </p:nvCxnSpPr>
            <p:spPr>
              <a:xfrm flipH="1" rot="10800000">
                <a:off x="2423869" y="4343971"/>
                <a:ext cx="368700" cy="515100"/>
              </a:xfrm>
              <a:prstGeom prst="straightConnector1">
                <a:avLst/>
              </a:prstGeom>
              <a:noFill/>
              <a:ln cap="flat" cmpd="sng" w="12700">
                <a:solidFill>
                  <a:schemeClr val="dk1"/>
                </a:solidFill>
                <a:prstDash val="dot"/>
                <a:round/>
                <a:headEnd len="sm" w="sm" type="none"/>
                <a:tailEnd len="sm" w="sm" type="none"/>
              </a:ln>
            </p:spPr>
          </p:cxnSp>
          <p:grpSp>
            <p:nvGrpSpPr>
              <p:cNvPr id="512" name="Google Shape;512;p77"/>
              <p:cNvGrpSpPr/>
              <p:nvPr/>
            </p:nvGrpSpPr>
            <p:grpSpPr>
              <a:xfrm>
                <a:off x="1359782" y="4276038"/>
                <a:ext cx="916889" cy="1414121"/>
                <a:chOff x="1359782" y="4276038"/>
                <a:chExt cx="916889" cy="1414121"/>
              </a:xfrm>
            </p:grpSpPr>
            <p:sp>
              <p:nvSpPr>
                <p:cNvPr id="513" name="Google Shape;513;p77"/>
                <p:cNvSpPr/>
                <p:nvPr/>
              </p:nvSpPr>
              <p:spPr>
                <a:xfrm rot="-1088187">
                  <a:off x="1992178" y="4851730"/>
                  <a:ext cx="241673" cy="313693"/>
                </a:xfrm>
                <a:prstGeom prst="trapezoid">
                  <a:avLst>
                    <a:gd fmla="val 70724" name="adj"/>
                  </a:avLst>
                </a:prstGeom>
                <a:solidFill>
                  <a:srgbClr val="02D5D0">
                    <a:alpha val="49803"/>
                  </a:srgbClr>
                </a:solidFill>
                <a:ln cap="flat" cmpd="sng" w="25400">
                  <a:solidFill>
                    <a:srgbClr val="02D5D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77"/>
                <p:cNvSpPr/>
                <p:nvPr/>
              </p:nvSpPr>
              <p:spPr>
                <a:xfrm rot="-873606">
                  <a:off x="1515481" y="4327104"/>
                  <a:ext cx="573863" cy="1311990"/>
                </a:xfrm>
                <a:prstGeom prst="arc">
                  <a:avLst>
                    <a:gd fmla="val 16357341" name="adj1"/>
                    <a:gd fmla="val 21171767" name="adj2"/>
                  </a:avLst>
                </a:prstGeom>
                <a:noFill/>
                <a:ln cap="flat" cmpd="sng" w="317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sp>
          <p:nvSpPr>
            <p:cNvPr id="515" name="Google Shape;515;p77"/>
            <p:cNvSpPr txBox="1"/>
            <p:nvPr/>
          </p:nvSpPr>
          <p:spPr>
            <a:xfrm>
              <a:off x="5938996" y="4234226"/>
              <a:ext cx="431528"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opto</a:t>
              </a:r>
              <a:endParaRPr sz="1000">
                <a:solidFill>
                  <a:schemeClr val="dk1"/>
                </a:solidFill>
                <a:latin typeface="Arial"/>
                <a:ea typeface="Arial"/>
                <a:cs typeface="Arial"/>
                <a:sym typeface="Arial"/>
              </a:endParaRPr>
            </a:p>
          </p:txBody>
        </p:sp>
        <p:sp>
          <p:nvSpPr>
            <p:cNvPr id="516" name="Google Shape;516;p77"/>
            <p:cNvSpPr txBox="1"/>
            <p:nvPr/>
          </p:nvSpPr>
          <p:spPr>
            <a:xfrm>
              <a:off x="6742792" y="4360908"/>
              <a:ext cx="340158"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2P</a:t>
              </a:r>
              <a:endParaRPr sz="1000">
                <a:solidFill>
                  <a:schemeClr val="dk1"/>
                </a:solidFill>
                <a:latin typeface="Arial"/>
                <a:ea typeface="Arial"/>
                <a:cs typeface="Arial"/>
                <a:sym typeface="Arial"/>
              </a:endParaRPr>
            </a:p>
          </p:txBody>
        </p:sp>
        <p:sp>
          <p:nvSpPr>
            <p:cNvPr id="517" name="Google Shape;517;p77"/>
            <p:cNvSpPr txBox="1"/>
            <p:nvPr/>
          </p:nvSpPr>
          <p:spPr>
            <a:xfrm>
              <a:off x="7434229" y="4234225"/>
              <a:ext cx="52450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ephys</a:t>
              </a:r>
              <a:endParaRPr sz="1000">
                <a:solidFill>
                  <a:schemeClr val="dk1"/>
                </a:solidFill>
                <a:latin typeface="Arial"/>
                <a:ea typeface="Arial"/>
                <a:cs typeface="Arial"/>
                <a:sym typeface="Arial"/>
              </a:endParaRPr>
            </a:p>
          </p:txBody>
        </p:sp>
      </p:grpSp>
      <p:grpSp>
        <p:nvGrpSpPr>
          <p:cNvPr id="518" name="Google Shape;518;p77"/>
          <p:cNvGrpSpPr/>
          <p:nvPr/>
        </p:nvGrpSpPr>
        <p:grpSpPr>
          <a:xfrm>
            <a:off x="5300159" y="2752928"/>
            <a:ext cx="3572788" cy="1166627"/>
            <a:chOff x="5212695" y="3861048"/>
            <a:chExt cx="3572788" cy="1555503"/>
          </a:xfrm>
        </p:grpSpPr>
        <p:sp>
          <p:nvSpPr>
            <p:cNvPr id="519" name="Google Shape;519;p77"/>
            <p:cNvSpPr/>
            <p:nvPr/>
          </p:nvSpPr>
          <p:spPr>
            <a:xfrm>
              <a:off x="5285296" y="4376015"/>
              <a:ext cx="747991" cy="341765"/>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200">
                  <a:solidFill>
                    <a:srgbClr val="3333CC"/>
                  </a:solidFill>
                  <a:latin typeface="Arial"/>
                  <a:ea typeface="Arial"/>
                  <a:cs typeface="Arial"/>
                  <a:sym typeface="Arial"/>
                </a:rPr>
                <a:t>GO</a:t>
              </a:r>
              <a:endParaRPr/>
            </a:p>
          </p:txBody>
        </p:sp>
        <p:sp>
          <p:nvSpPr>
            <p:cNvPr id="520" name="Google Shape;520;p77"/>
            <p:cNvSpPr/>
            <p:nvPr/>
          </p:nvSpPr>
          <p:spPr>
            <a:xfrm>
              <a:off x="5220518" y="4945412"/>
              <a:ext cx="877547" cy="388274"/>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200">
                  <a:solidFill>
                    <a:srgbClr val="339999"/>
                  </a:solidFill>
                  <a:latin typeface="Arial"/>
                  <a:ea typeface="Arial"/>
                  <a:cs typeface="Arial"/>
                  <a:sym typeface="Arial"/>
                </a:rPr>
                <a:t>NO-GO</a:t>
              </a:r>
              <a:endParaRPr/>
            </a:p>
          </p:txBody>
        </p:sp>
        <p:sp>
          <p:nvSpPr>
            <p:cNvPr id="521" name="Google Shape;521;p77"/>
            <p:cNvSpPr txBox="1"/>
            <p:nvPr/>
          </p:nvSpPr>
          <p:spPr>
            <a:xfrm>
              <a:off x="5212695" y="3861623"/>
              <a:ext cx="89319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GB" sz="1200">
                  <a:solidFill>
                    <a:schemeClr val="dk1"/>
                  </a:solidFill>
                  <a:latin typeface="Arial"/>
                  <a:ea typeface="Arial"/>
                  <a:cs typeface="Arial"/>
                  <a:sym typeface="Arial"/>
                </a:rPr>
                <a:t>sequence</a:t>
              </a:r>
              <a:endParaRPr b="1" i="1" sz="1200">
                <a:solidFill>
                  <a:schemeClr val="dk1"/>
                </a:solidFill>
                <a:latin typeface="Arial"/>
                <a:ea typeface="Arial"/>
                <a:cs typeface="Arial"/>
                <a:sym typeface="Arial"/>
              </a:endParaRPr>
            </a:p>
          </p:txBody>
        </p:sp>
        <p:sp>
          <p:nvSpPr>
            <p:cNvPr id="522" name="Google Shape;522;p77"/>
            <p:cNvSpPr txBox="1"/>
            <p:nvPr/>
          </p:nvSpPr>
          <p:spPr>
            <a:xfrm>
              <a:off x="6586671" y="3861048"/>
              <a:ext cx="86754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GB" sz="1200">
                  <a:solidFill>
                    <a:schemeClr val="dk1"/>
                  </a:solidFill>
                  <a:latin typeface="Arial"/>
                  <a:ea typeface="Arial"/>
                  <a:cs typeface="Arial"/>
                  <a:sym typeface="Arial"/>
                </a:rPr>
                <a:t>response</a:t>
              </a:r>
              <a:endParaRPr/>
            </a:p>
          </p:txBody>
        </p:sp>
        <p:sp>
          <p:nvSpPr>
            <p:cNvPr id="523" name="Google Shape;523;p77"/>
            <p:cNvSpPr txBox="1"/>
            <p:nvPr/>
          </p:nvSpPr>
          <p:spPr>
            <a:xfrm>
              <a:off x="6667622" y="4266366"/>
              <a:ext cx="70564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200">
                  <a:solidFill>
                    <a:schemeClr val="dk1"/>
                  </a:solidFill>
                  <a:latin typeface="Arial"/>
                  <a:ea typeface="Arial"/>
                  <a:cs typeface="Arial"/>
                  <a:sym typeface="Arial"/>
                </a:rPr>
                <a:t>lick - </a:t>
              </a:r>
              <a:r>
                <a:rPr lang="en-GB" sz="1200">
                  <a:solidFill>
                    <a:srgbClr val="00B050"/>
                  </a:solidFill>
                  <a:latin typeface="Arial"/>
                  <a:ea typeface="Arial"/>
                  <a:cs typeface="Arial"/>
                  <a:sym typeface="Arial"/>
                </a:rPr>
                <a:t>hit</a:t>
              </a:r>
              <a:endParaRPr/>
            </a:p>
          </p:txBody>
        </p:sp>
        <p:sp>
          <p:nvSpPr>
            <p:cNvPr id="524" name="Google Shape;524;p77"/>
            <p:cNvSpPr txBox="1"/>
            <p:nvPr/>
          </p:nvSpPr>
          <p:spPr>
            <a:xfrm>
              <a:off x="6484078" y="4557428"/>
              <a:ext cx="107273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GB" sz="1200">
                  <a:solidFill>
                    <a:schemeClr val="dk1"/>
                  </a:solidFill>
                  <a:latin typeface="Arial"/>
                  <a:ea typeface="Arial"/>
                  <a:cs typeface="Arial"/>
                  <a:sym typeface="Arial"/>
                </a:rPr>
                <a:t>no lick - </a:t>
              </a:r>
              <a:r>
                <a:rPr lang="en-GB" sz="1200">
                  <a:solidFill>
                    <a:srgbClr val="FF0000"/>
                  </a:solidFill>
                  <a:latin typeface="Arial"/>
                  <a:ea typeface="Arial"/>
                  <a:cs typeface="Arial"/>
                  <a:sym typeface="Arial"/>
                </a:rPr>
                <a:t>miss</a:t>
              </a:r>
              <a:endParaRPr/>
            </a:p>
          </p:txBody>
        </p:sp>
        <p:sp>
          <p:nvSpPr>
            <p:cNvPr id="525" name="Google Shape;525;p77"/>
            <p:cNvSpPr txBox="1"/>
            <p:nvPr/>
          </p:nvSpPr>
          <p:spPr>
            <a:xfrm>
              <a:off x="7926754" y="3861621"/>
              <a:ext cx="82586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GB" sz="1200">
                  <a:solidFill>
                    <a:schemeClr val="dk1"/>
                  </a:solidFill>
                  <a:latin typeface="Arial"/>
                  <a:ea typeface="Arial"/>
                  <a:cs typeface="Arial"/>
                  <a:sym typeface="Arial"/>
                </a:rPr>
                <a:t>outcome</a:t>
              </a:r>
              <a:endParaRPr b="1" i="1" sz="1200">
                <a:solidFill>
                  <a:schemeClr val="dk1"/>
                </a:solidFill>
                <a:latin typeface="Arial"/>
                <a:ea typeface="Arial"/>
                <a:cs typeface="Arial"/>
                <a:sym typeface="Arial"/>
              </a:endParaRPr>
            </a:p>
          </p:txBody>
        </p:sp>
        <p:sp>
          <p:nvSpPr>
            <p:cNvPr id="526" name="Google Shape;526;p77"/>
            <p:cNvSpPr txBox="1"/>
            <p:nvPr/>
          </p:nvSpPr>
          <p:spPr>
            <a:xfrm>
              <a:off x="6373471" y="4848490"/>
              <a:ext cx="129394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200">
                  <a:solidFill>
                    <a:schemeClr val="dk1"/>
                  </a:solidFill>
                  <a:latin typeface="Arial"/>
                  <a:ea typeface="Arial"/>
                  <a:cs typeface="Arial"/>
                  <a:sym typeface="Arial"/>
                </a:rPr>
                <a:t>lick - </a:t>
              </a:r>
              <a:r>
                <a:rPr lang="en-GB" sz="1200">
                  <a:solidFill>
                    <a:srgbClr val="FF0000"/>
                  </a:solidFill>
                  <a:latin typeface="Arial"/>
                  <a:ea typeface="Arial"/>
                  <a:cs typeface="Arial"/>
                  <a:sym typeface="Arial"/>
                </a:rPr>
                <a:t>false alarm</a:t>
              </a:r>
              <a:endParaRPr sz="1200">
                <a:solidFill>
                  <a:srgbClr val="FF0000"/>
                </a:solidFill>
                <a:latin typeface="Arial"/>
                <a:ea typeface="Arial"/>
                <a:cs typeface="Arial"/>
                <a:sym typeface="Arial"/>
              </a:endParaRPr>
            </a:p>
          </p:txBody>
        </p:sp>
        <p:sp>
          <p:nvSpPr>
            <p:cNvPr id="527" name="Google Shape;527;p77"/>
            <p:cNvSpPr txBox="1"/>
            <p:nvPr/>
          </p:nvSpPr>
          <p:spPr>
            <a:xfrm>
              <a:off x="6300535" y="5139552"/>
              <a:ext cx="1439817"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GB" sz="1200">
                  <a:solidFill>
                    <a:schemeClr val="dk1"/>
                  </a:solidFill>
                  <a:latin typeface="Arial"/>
                  <a:ea typeface="Arial"/>
                  <a:cs typeface="Arial"/>
                  <a:sym typeface="Arial"/>
                </a:rPr>
                <a:t>no lick - </a:t>
              </a:r>
              <a:r>
                <a:rPr lang="en-GB" sz="1200">
                  <a:solidFill>
                    <a:srgbClr val="00B050"/>
                  </a:solidFill>
                  <a:latin typeface="Arial"/>
                  <a:ea typeface="Arial"/>
                  <a:cs typeface="Arial"/>
                  <a:sym typeface="Arial"/>
                </a:rPr>
                <a:t>correct rej</a:t>
              </a:r>
              <a:endParaRPr sz="1200">
                <a:solidFill>
                  <a:srgbClr val="00B050"/>
                </a:solidFill>
                <a:latin typeface="Arial"/>
                <a:ea typeface="Arial"/>
                <a:cs typeface="Arial"/>
                <a:sym typeface="Arial"/>
              </a:endParaRPr>
            </a:p>
          </p:txBody>
        </p:sp>
        <p:sp>
          <p:nvSpPr>
            <p:cNvPr id="528" name="Google Shape;528;p77"/>
            <p:cNvSpPr txBox="1"/>
            <p:nvPr/>
          </p:nvSpPr>
          <p:spPr>
            <a:xfrm>
              <a:off x="7907293" y="4266366"/>
              <a:ext cx="86478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GB" sz="1200">
                  <a:solidFill>
                    <a:srgbClr val="00B050"/>
                  </a:solidFill>
                  <a:latin typeface="Arial"/>
                  <a:ea typeface="Arial"/>
                  <a:cs typeface="Arial"/>
                  <a:sym typeface="Arial"/>
                </a:rPr>
                <a:t>REWARD</a:t>
              </a:r>
              <a:endParaRPr/>
            </a:p>
          </p:txBody>
        </p:sp>
        <p:sp>
          <p:nvSpPr>
            <p:cNvPr id="529" name="Google Shape;529;p77"/>
            <p:cNvSpPr txBox="1"/>
            <p:nvPr/>
          </p:nvSpPr>
          <p:spPr>
            <a:xfrm>
              <a:off x="7893892" y="4557428"/>
              <a:ext cx="89159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GB" sz="1200">
                  <a:solidFill>
                    <a:schemeClr val="dk1"/>
                  </a:solidFill>
                  <a:latin typeface="Arial"/>
                  <a:ea typeface="Arial"/>
                  <a:cs typeface="Arial"/>
                  <a:sym typeface="Arial"/>
                </a:rPr>
                <a:t>no conseq</a:t>
              </a:r>
              <a:endParaRPr i="1" sz="1200">
                <a:solidFill>
                  <a:schemeClr val="dk1"/>
                </a:solidFill>
                <a:latin typeface="Arial"/>
                <a:ea typeface="Arial"/>
                <a:cs typeface="Arial"/>
                <a:sym typeface="Arial"/>
              </a:endParaRPr>
            </a:p>
          </p:txBody>
        </p:sp>
        <p:sp>
          <p:nvSpPr>
            <p:cNvPr id="530" name="Google Shape;530;p77"/>
            <p:cNvSpPr txBox="1"/>
            <p:nvPr/>
          </p:nvSpPr>
          <p:spPr>
            <a:xfrm>
              <a:off x="8001390" y="4848490"/>
              <a:ext cx="67659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GB" sz="1200">
                  <a:solidFill>
                    <a:srgbClr val="FF0000"/>
                  </a:solidFill>
                  <a:latin typeface="Arial"/>
                  <a:ea typeface="Arial"/>
                  <a:cs typeface="Arial"/>
                  <a:sym typeface="Arial"/>
                </a:rPr>
                <a:t>DELAY</a:t>
              </a:r>
              <a:endParaRPr/>
            </a:p>
          </p:txBody>
        </p:sp>
        <p:sp>
          <p:nvSpPr>
            <p:cNvPr id="531" name="Google Shape;531;p77"/>
            <p:cNvSpPr txBox="1"/>
            <p:nvPr/>
          </p:nvSpPr>
          <p:spPr>
            <a:xfrm>
              <a:off x="7893892" y="5139549"/>
              <a:ext cx="89159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GB" sz="1200">
                  <a:solidFill>
                    <a:schemeClr val="dk1"/>
                  </a:solidFill>
                  <a:latin typeface="Arial"/>
                  <a:ea typeface="Arial"/>
                  <a:cs typeface="Arial"/>
                  <a:sym typeface="Arial"/>
                </a:rPr>
                <a:t>no conseq</a:t>
              </a:r>
              <a:endParaRPr i="1" sz="1200">
                <a:solidFill>
                  <a:srgbClr val="00B050"/>
                </a:solidFill>
                <a:latin typeface="Arial"/>
                <a:ea typeface="Arial"/>
                <a:cs typeface="Arial"/>
                <a:sym typeface="Arial"/>
              </a:endParaRPr>
            </a:p>
          </p:txBody>
        </p:sp>
        <p:cxnSp>
          <p:nvCxnSpPr>
            <p:cNvPr id="532" name="Google Shape;532;p77"/>
            <p:cNvCxnSpPr>
              <a:stCxn id="519" idx="3"/>
            </p:cNvCxnSpPr>
            <p:nvPr/>
          </p:nvCxnSpPr>
          <p:spPr>
            <a:xfrm flipH="1" rot="10800000">
              <a:off x="6033287" y="4402898"/>
              <a:ext cx="483000" cy="144000"/>
            </a:xfrm>
            <a:prstGeom prst="straightConnector1">
              <a:avLst/>
            </a:prstGeom>
            <a:noFill/>
            <a:ln cap="flat" cmpd="sng" w="9525">
              <a:solidFill>
                <a:srgbClr val="595959"/>
              </a:solidFill>
              <a:prstDash val="solid"/>
              <a:round/>
              <a:headEnd len="sm" w="sm" type="none"/>
              <a:tailEnd len="med" w="med" type="triangle"/>
            </a:ln>
          </p:spPr>
        </p:cxnSp>
        <p:cxnSp>
          <p:nvCxnSpPr>
            <p:cNvPr id="533" name="Google Shape;533;p77"/>
            <p:cNvCxnSpPr>
              <a:stCxn id="519" idx="3"/>
            </p:cNvCxnSpPr>
            <p:nvPr/>
          </p:nvCxnSpPr>
          <p:spPr>
            <a:xfrm>
              <a:off x="6033287" y="4546898"/>
              <a:ext cx="354300" cy="139800"/>
            </a:xfrm>
            <a:prstGeom prst="straightConnector1">
              <a:avLst/>
            </a:prstGeom>
            <a:noFill/>
            <a:ln cap="flat" cmpd="sng" w="9525">
              <a:solidFill>
                <a:srgbClr val="595959"/>
              </a:solidFill>
              <a:prstDash val="solid"/>
              <a:round/>
              <a:headEnd len="sm" w="sm" type="none"/>
              <a:tailEnd len="med" w="med" type="triangle"/>
            </a:ln>
          </p:spPr>
        </p:cxnSp>
        <p:cxnSp>
          <p:nvCxnSpPr>
            <p:cNvPr id="534" name="Google Shape;534;p77"/>
            <p:cNvCxnSpPr>
              <a:stCxn id="520" idx="3"/>
            </p:cNvCxnSpPr>
            <p:nvPr/>
          </p:nvCxnSpPr>
          <p:spPr>
            <a:xfrm flipH="1" rot="10800000">
              <a:off x="6098065" y="5009649"/>
              <a:ext cx="259800" cy="129900"/>
            </a:xfrm>
            <a:prstGeom prst="straightConnector1">
              <a:avLst/>
            </a:prstGeom>
            <a:noFill/>
            <a:ln cap="flat" cmpd="sng" w="9525">
              <a:solidFill>
                <a:srgbClr val="595959"/>
              </a:solidFill>
              <a:prstDash val="solid"/>
              <a:round/>
              <a:headEnd len="sm" w="sm" type="none"/>
              <a:tailEnd len="med" w="med" type="triangle"/>
            </a:ln>
          </p:spPr>
        </p:cxnSp>
        <p:cxnSp>
          <p:nvCxnSpPr>
            <p:cNvPr id="535" name="Google Shape;535;p77"/>
            <p:cNvCxnSpPr>
              <a:stCxn id="520" idx="3"/>
            </p:cNvCxnSpPr>
            <p:nvPr/>
          </p:nvCxnSpPr>
          <p:spPr>
            <a:xfrm>
              <a:off x="6098065" y="5139549"/>
              <a:ext cx="217200" cy="151500"/>
            </a:xfrm>
            <a:prstGeom prst="straightConnector1">
              <a:avLst/>
            </a:prstGeom>
            <a:noFill/>
            <a:ln cap="flat" cmpd="sng" w="9525">
              <a:solidFill>
                <a:srgbClr val="595959"/>
              </a:solidFill>
              <a:prstDash val="solid"/>
              <a:round/>
              <a:headEnd len="sm" w="sm" type="none"/>
              <a:tailEnd len="med" w="med" type="triangle"/>
            </a:ln>
          </p:spPr>
        </p:cxnSp>
      </p:grpSp>
      <p:cxnSp>
        <p:nvCxnSpPr>
          <p:cNvPr id="536" name="Google Shape;536;p77"/>
          <p:cNvCxnSpPr/>
          <p:nvPr/>
        </p:nvCxnSpPr>
        <p:spPr>
          <a:xfrm>
            <a:off x="4042251" y="3161762"/>
            <a:ext cx="420388" cy="1"/>
          </a:xfrm>
          <a:prstGeom prst="straightConnector1">
            <a:avLst/>
          </a:prstGeom>
          <a:noFill/>
          <a:ln cap="flat" cmpd="sng" w="19050">
            <a:solidFill>
              <a:srgbClr val="000000"/>
            </a:solidFill>
            <a:prstDash val="solid"/>
            <a:miter lim="800000"/>
            <a:headEnd len="sm" w="sm" type="none"/>
            <a:tailEnd len="sm" w="sm" type="none"/>
          </a:ln>
        </p:spPr>
      </p:cxnSp>
      <p:sp>
        <p:nvSpPr>
          <p:cNvPr id="537" name="Google Shape;537;p77"/>
          <p:cNvSpPr txBox="1"/>
          <p:nvPr/>
        </p:nvSpPr>
        <p:spPr>
          <a:xfrm>
            <a:off x="3942150" y="2987742"/>
            <a:ext cx="603050" cy="184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000">
                <a:solidFill>
                  <a:srgbClr val="000000"/>
                </a:solidFill>
                <a:latin typeface="Arial"/>
                <a:ea typeface="Arial"/>
                <a:cs typeface="Arial"/>
                <a:sym typeface="Arial"/>
              </a:rPr>
              <a:t>100 ms</a:t>
            </a:r>
            <a:endParaRPr/>
          </a:p>
        </p:txBody>
      </p:sp>
      <p:sp>
        <p:nvSpPr>
          <p:cNvPr id="538" name="Google Shape;538;p77"/>
          <p:cNvSpPr/>
          <p:nvPr/>
        </p:nvSpPr>
        <p:spPr>
          <a:xfrm>
            <a:off x="6004396" y="1322500"/>
            <a:ext cx="295796" cy="2231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 name="Google Shape;539;p77"/>
          <p:cNvSpPr txBox="1"/>
          <p:nvPr/>
        </p:nvSpPr>
        <p:spPr>
          <a:xfrm>
            <a:off x="395826" y="4245937"/>
            <a:ext cx="8604448" cy="70334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rgbClr val="000000"/>
                </a:solidFill>
                <a:latin typeface="Gill Sans"/>
                <a:ea typeface="Gill Sans"/>
                <a:cs typeface="Gill Sans"/>
                <a:sym typeface="Gill Sans"/>
              </a:rPr>
              <a:t>Mice, and humans, distinguish arbitrary sequences defined solely by temporal patterning</a:t>
            </a:r>
            <a:endParaRPr/>
          </a:p>
          <a:p>
            <a:pPr indent="0" lvl="0" marL="0" marR="0" rtl="0" algn="l">
              <a:spcBef>
                <a:spcPts val="1200"/>
              </a:spcBef>
              <a:spcAft>
                <a:spcPts val="0"/>
              </a:spcAft>
              <a:buNone/>
            </a:pPr>
            <a:r>
              <a:rPr lang="en-GB" sz="1800">
                <a:solidFill>
                  <a:srgbClr val="000000"/>
                </a:solidFill>
                <a:latin typeface="Gill Sans"/>
                <a:ea typeface="Gill Sans"/>
                <a:cs typeface="Gill Sans"/>
                <a:sym typeface="Gill Sans"/>
              </a:rPr>
              <a:t>Learning transfers rapidly across whiskers, fingers or sensory modalities</a:t>
            </a:r>
            <a:endParaRPr sz="1800">
              <a:solidFill>
                <a:srgbClr val="000000"/>
              </a:solidFill>
              <a:latin typeface="Gill Sans"/>
              <a:ea typeface="Gill Sans"/>
              <a:cs typeface="Gill Sans"/>
              <a:sym typeface="Gill Sans"/>
            </a:endParaRPr>
          </a:p>
        </p:txBody>
      </p:sp>
      <p:sp>
        <p:nvSpPr>
          <p:cNvPr id="540" name="Google Shape;540;p77"/>
          <p:cNvSpPr/>
          <p:nvPr/>
        </p:nvSpPr>
        <p:spPr>
          <a:xfrm>
            <a:off x="0" y="-15240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8"/>
          <p:cNvSpPr txBox="1"/>
          <p:nvPr/>
        </p:nvSpPr>
        <p:spPr>
          <a:xfrm>
            <a:off x="395288" y="141480"/>
            <a:ext cx="86412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600">
                <a:solidFill>
                  <a:srgbClr val="000000"/>
                </a:solidFill>
                <a:latin typeface="Georgia"/>
                <a:ea typeface="Georgia"/>
                <a:cs typeface="Georgia"/>
                <a:sym typeface="Georgia"/>
              </a:rPr>
              <a:t>Searching for sequence selectivity</a:t>
            </a:r>
            <a:endParaRPr sz="2600">
              <a:solidFill>
                <a:srgbClr val="000000"/>
              </a:solidFill>
              <a:latin typeface="Georgia"/>
              <a:ea typeface="Georgia"/>
              <a:cs typeface="Georgia"/>
              <a:sym typeface="Georgia"/>
            </a:endParaRPr>
          </a:p>
        </p:txBody>
      </p:sp>
      <p:pic>
        <p:nvPicPr>
          <p:cNvPr id="547" name="Google Shape;547;p78"/>
          <p:cNvPicPr preferRelativeResize="0"/>
          <p:nvPr/>
        </p:nvPicPr>
        <p:blipFill rotWithShape="1">
          <a:blip r:embed="rId3">
            <a:alphaModFix/>
          </a:blip>
          <a:srcRect b="0" l="0" r="0" t="0"/>
          <a:stretch/>
        </p:blipFill>
        <p:spPr>
          <a:xfrm>
            <a:off x="5750355" y="150018"/>
            <a:ext cx="2356594" cy="1841089"/>
          </a:xfrm>
          <a:prstGeom prst="rect">
            <a:avLst/>
          </a:prstGeom>
          <a:noFill/>
          <a:ln>
            <a:noFill/>
          </a:ln>
        </p:spPr>
      </p:pic>
      <p:grpSp>
        <p:nvGrpSpPr>
          <p:cNvPr id="548" name="Google Shape;548;p78"/>
          <p:cNvGrpSpPr/>
          <p:nvPr/>
        </p:nvGrpSpPr>
        <p:grpSpPr>
          <a:xfrm>
            <a:off x="2809988" y="822729"/>
            <a:ext cx="2204496" cy="1458162"/>
            <a:chOff x="2544914" y="3457077"/>
            <a:chExt cx="1469664" cy="1296144"/>
          </a:xfrm>
        </p:grpSpPr>
        <p:sp>
          <p:nvSpPr>
            <p:cNvPr id="549" name="Google Shape;549;p78"/>
            <p:cNvSpPr txBox="1"/>
            <p:nvPr/>
          </p:nvSpPr>
          <p:spPr>
            <a:xfrm>
              <a:off x="2544914" y="3457077"/>
              <a:ext cx="1003693"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200">
                  <a:solidFill>
                    <a:schemeClr val="dk1"/>
                  </a:solidFill>
                  <a:latin typeface="Arial"/>
                  <a:ea typeface="Arial"/>
                  <a:cs typeface="Arial"/>
                  <a:sym typeface="Arial"/>
                </a:rPr>
                <a:t>categorical sensory</a:t>
              </a:r>
              <a:endParaRPr i="1" sz="1200">
                <a:solidFill>
                  <a:schemeClr val="dk1"/>
                </a:solidFill>
                <a:latin typeface="Arial"/>
                <a:ea typeface="Arial"/>
                <a:cs typeface="Arial"/>
                <a:sym typeface="Arial"/>
              </a:endParaRPr>
            </a:p>
          </p:txBody>
        </p:sp>
        <p:pic>
          <p:nvPicPr>
            <p:cNvPr id="550" name="Google Shape;550;p78"/>
            <p:cNvPicPr preferRelativeResize="0"/>
            <p:nvPr/>
          </p:nvPicPr>
          <p:blipFill rotWithShape="1">
            <a:blip r:embed="rId4">
              <a:alphaModFix/>
            </a:blip>
            <a:srcRect b="0" l="0" r="28172" t="0"/>
            <a:stretch/>
          </p:blipFill>
          <p:spPr>
            <a:xfrm>
              <a:off x="2835315" y="3720469"/>
              <a:ext cx="717712" cy="1032752"/>
            </a:xfrm>
            <a:prstGeom prst="rect">
              <a:avLst/>
            </a:prstGeom>
            <a:noFill/>
            <a:ln>
              <a:noFill/>
            </a:ln>
          </p:spPr>
        </p:pic>
        <p:pic>
          <p:nvPicPr>
            <p:cNvPr id="551" name="Google Shape;551;p78"/>
            <p:cNvPicPr preferRelativeResize="0"/>
            <p:nvPr/>
          </p:nvPicPr>
          <p:blipFill rotWithShape="1">
            <a:blip r:embed="rId5">
              <a:alphaModFix/>
            </a:blip>
            <a:srcRect b="0" l="0" r="0" t="0"/>
            <a:stretch/>
          </p:blipFill>
          <p:spPr>
            <a:xfrm>
              <a:off x="2981080" y="3691541"/>
              <a:ext cx="415027" cy="222542"/>
            </a:xfrm>
            <a:prstGeom prst="rect">
              <a:avLst/>
            </a:prstGeom>
            <a:noFill/>
            <a:ln>
              <a:noFill/>
            </a:ln>
          </p:spPr>
        </p:pic>
        <p:pic>
          <p:nvPicPr>
            <p:cNvPr id="552" name="Google Shape;552;p78"/>
            <p:cNvPicPr preferRelativeResize="0"/>
            <p:nvPr/>
          </p:nvPicPr>
          <p:blipFill rotWithShape="1">
            <a:blip r:embed="rId5">
              <a:alphaModFix/>
            </a:blip>
            <a:srcRect b="0" l="0" r="0" t="0"/>
            <a:stretch/>
          </p:blipFill>
          <p:spPr>
            <a:xfrm>
              <a:off x="3599551" y="3691541"/>
              <a:ext cx="415027" cy="222542"/>
            </a:xfrm>
            <a:prstGeom prst="rect">
              <a:avLst/>
            </a:prstGeom>
            <a:noFill/>
            <a:ln>
              <a:noFill/>
            </a:ln>
          </p:spPr>
        </p:pic>
        <p:sp>
          <p:nvSpPr>
            <p:cNvPr id="553" name="Google Shape;553;p78"/>
            <p:cNvSpPr txBox="1"/>
            <p:nvPr/>
          </p:nvSpPr>
          <p:spPr>
            <a:xfrm>
              <a:off x="3592114" y="4381498"/>
              <a:ext cx="284052"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Ø</a:t>
              </a:r>
              <a:endParaRPr/>
            </a:p>
          </p:txBody>
        </p:sp>
      </p:grpSp>
      <p:grpSp>
        <p:nvGrpSpPr>
          <p:cNvPr id="554" name="Google Shape;554;p78"/>
          <p:cNvGrpSpPr/>
          <p:nvPr/>
        </p:nvGrpSpPr>
        <p:grpSpPr>
          <a:xfrm>
            <a:off x="467544" y="822729"/>
            <a:ext cx="1840568" cy="1458162"/>
            <a:chOff x="1104754" y="3457077"/>
            <a:chExt cx="1227045" cy="1296144"/>
          </a:xfrm>
        </p:grpSpPr>
        <p:sp>
          <p:nvSpPr>
            <p:cNvPr id="555" name="Google Shape;555;p78"/>
            <p:cNvSpPr txBox="1"/>
            <p:nvPr/>
          </p:nvSpPr>
          <p:spPr>
            <a:xfrm>
              <a:off x="1104754" y="3457077"/>
              <a:ext cx="1227045"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200">
                  <a:solidFill>
                    <a:schemeClr val="dk1"/>
                  </a:solidFill>
                  <a:latin typeface="Arial"/>
                  <a:ea typeface="Arial"/>
                  <a:cs typeface="Arial"/>
                  <a:sym typeface="Arial"/>
                </a:rPr>
                <a:t>sensory feature detector</a:t>
              </a:r>
              <a:endParaRPr i="1" sz="1200">
                <a:solidFill>
                  <a:schemeClr val="dk1"/>
                </a:solidFill>
                <a:latin typeface="Arial"/>
                <a:ea typeface="Arial"/>
                <a:cs typeface="Arial"/>
                <a:sym typeface="Arial"/>
              </a:endParaRPr>
            </a:p>
          </p:txBody>
        </p:sp>
        <p:pic>
          <p:nvPicPr>
            <p:cNvPr id="556" name="Google Shape;556;p78"/>
            <p:cNvPicPr preferRelativeResize="0"/>
            <p:nvPr/>
          </p:nvPicPr>
          <p:blipFill rotWithShape="1">
            <a:blip r:embed="rId6">
              <a:alphaModFix/>
            </a:blip>
            <a:srcRect b="0" l="0" r="0" t="0"/>
            <a:stretch/>
          </p:blipFill>
          <p:spPr>
            <a:xfrm>
              <a:off x="1172563" y="3643348"/>
              <a:ext cx="781270" cy="1109873"/>
            </a:xfrm>
            <a:prstGeom prst="rect">
              <a:avLst/>
            </a:prstGeom>
            <a:noFill/>
            <a:ln>
              <a:noFill/>
            </a:ln>
          </p:spPr>
        </p:pic>
        <p:pic>
          <p:nvPicPr>
            <p:cNvPr id="557" name="Google Shape;557;p78"/>
            <p:cNvPicPr preferRelativeResize="0"/>
            <p:nvPr/>
          </p:nvPicPr>
          <p:blipFill rotWithShape="1">
            <a:blip r:embed="rId5">
              <a:alphaModFix/>
            </a:blip>
            <a:srcRect b="0" l="0" r="0" t="0"/>
            <a:stretch/>
          </p:blipFill>
          <p:spPr>
            <a:xfrm>
              <a:off x="1426062" y="3691541"/>
              <a:ext cx="415027" cy="222542"/>
            </a:xfrm>
            <a:prstGeom prst="rect">
              <a:avLst/>
            </a:prstGeom>
            <a:noFill/>
            <a:ln>
              <a:noFill/>
            </a:ln>
          </p:spPr>
        </p:pic>
        <p:sp>
          <p:nvSpPr>
            <p:cNvPr id="558" name="Google Shape;558;p78"/>
            <p:cNvSpPr/>
            <p:nvPr/>
          </p:nvSpPr>
          <p:spPr>
            <a:xfrm>
              <a:off x="1680818" y="4228538"/>
              <a:ext cx="216024" cy="1646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59" name="Google Shape;559;p78"/>
            <p:cNvPicPr preferRelativeResize="0"/>
            <p:nvPr/>
          </p:nvPicPr>
          <p:blipFill rotWithShape="1">
            <a:blip r:embed="rId7">
              <a:alphaModFix/>
            </a:blip>
            <a:srcRect b="0" l="0" r="0" t="0"/>
            <a:stretch/>
          </p:blipFill>
          <p:spPr>
            <a:xfrm>
              <a:off x="1636130" y="4281783"/>
              <a:ext cx="415027" cy="184151"/>
            </a:xfrm>
            <a:prstGeom prst="rect">
              <a:avLst/>
            </a:prstGeom>
            <a:noFill/>
            <a:ln>
              <a:noFill/>
            </a:ln>
          </p:spPr>
        </p:pic>
      </p:grpSp>
      <p:grpSp>
        <p:nvGrpSpPr>
          <p:cNvPr id="560" name="Google Shape;560;p78"/>
          <p:cNvGrpSpPr/>
          <p:nvPr/>
        </p:nvGrpSpPr>
        <p:grpSpPr>
          <a:xfrm>
            <a:off x="683570" y="2841785"/>
            <a:ext cx="4936913" cy="1462344"/>
            <a:chOff x="4522642" y="3457077"/>
            <a:chExt cx="3277623" cy="1294468"/>
          </a:xfrm>
        </p:grpSpPr>
        <p:grpSp>
          <p:nvGrpSpPr>
            <p:cNvPr id="561" name="Google Shape;561;p78"/>
            <p:cNvGrpSpPr/>
            <p:nvPr/>
          </p:nvGrpSpPr>
          <p:grpSpPr>
            <a:xfrm>
              <a:off x="4522642" y="3457077"/>
              <a:ext cx="2916471" cy="1294468"/>
              <a:chOff x="4522642" y="3457077"/>
              <a:chExt cx="2916471" cy="1294468"/>
            </a:xfrm>
          </p:grpSpPr>
          <p:sp>
            <p:nvSpPr>
              <p:cNvPr id="562" name="Google Shape;562;p78"/>
              <p:cNvSpPr txBox="1"/>
              <p:nvPr/>
            </p:nvSpPr>
            <p:spPr>
              <a:xfrm>
                <a:off x="4522642" y="3457077"/>
                <a:ext cx="1658180" cy="183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200">
                    <a:solidFill>
                      <a:srgbClr val="000000"/>
                    </a:solidFill>
                    <a:latin typeface="Arial"/>
                    <a:ea typeface="Arial"/>
                    <a:cs typeface="Arial"/>
                    <a:sym typeface="Arial"/>
                  </a:rPr>
                  <a:t>decision, action or lick selective</a:t>
                </a:r>
                <a:endParaRPr i="1" sz="1200">
                  <a:solidFill>
                    <a:srgbClr val="000000"/>
                  </a:solidFill>
                  <a:latin typeface="Arial"/>
                  <a:ea typeface="Arial"/>
                  <a:cs typeface="Arial"/>
                  <a:sym typeface="Arial"/>
                </a:endParaRPr>
              </a:p>
            </p:txBody>
          </p:sp>
          <p:sp>
            <p:nvSpPr>
              <p:cNvPr id="563" name="Google Shape;563;p78"/>
              <p:cNvSpPr txBox="1"/>
              <p:nvPr/>
            </p:nvSpPr>
            <p:spPr>
              <a:xfrm>
                <a:off x="6404249" y="3457077"/>
                <a:ext cx="857987" cy="183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200">
                    <a:solidFill>
                      <a:srgbClr val="000000"/>
                    </a:solidFill>
                    <a:latin typeface="Arial"/>
                    <a:ea typeface="Arial"/>
                    <a:cs typeface="Arial"/>
                    <a:sym typeface="Arial"/>
                  </a:rPr>
                  <a:t>reward selective</a:t>
                </a:r>
                <a:endParaRPr i="1" sz="1200">
                  <a:solidFill>
                    <a:srgbClr val="000000"/>
                  </a:solidFill>
                  <a:latin typeface="Arial"/>
                  <a:ea typeface="Arial"/>
                  <a:cs typeface="Arial"/>
                  <a:sym typeface="Arial"/>
                </a:endParaRPr>
              </a:p>
            </p:txBody>
          </p:sp>
          <p:grpSp>
            <p:nvGrpSpPr>
              <p:cNvPr id="564" name="Google Shape;564;p78"/>
              <p:cNvGrpSpPr/>
              <p:nvPr/>
            </p:nvGrpSpPr>
            <p:grpSpPr>
              <a:xfrm>
                <a:off x="4716016" y="3645024"/>
                <a:ext cx="2621734" cy="1106521"/>
                <a:chOff x="3655886" y="6432321"/>
                <a:chExt cx="2621734" cy="1106521"/>
              </a:xfrm>
            </p:grpSpPr>
            <p:pic>
              <p:nvPicPr>
                <p:cNvPr id="565" name="Google Shape;565;p78"/>
                <p:cNvPicPr preferRelativeResize="0"/>
                <p:nvPr/>
              </p:nvPicPr>
              <p:blipFill rotWithShape="1">
                <a:blip r:embed="rId8">
                  <a:alphaModFix/>
                </a:blip>
                <a:srcRect b="0" l="0" r="0" t="0"/>
                <a:stretch/>
              </p:blipFill>
              <p:spPr>
                <a:xfrm>
                  <a:off x="3655886" y="6435675"/>
                  <a:ext cx="871803" cy="1103167"/>
                </a:xfrm>
                <a:prstGeom prst="rect">
                  <a:avLst/>
                </a:prstGeom>
                <a:noFill/>
                <a:ln>
                  <a:noFill/>
                </a:ln>
              </p:spPr>
            </p:pic>
            <p:pic>
              <p:nvPicPr>
                <p:cNvPr id="566" name="Google Shape;566;p78"/>
                <p:cNvPicPr preferRelativeResize="0"/>
                <p:nvPr/>
              </p:nvPicPr>
              <p:blipFill rotWithShape="1">
                <a:blip r:embed="rId9">
                  <a:alphaModFix/>
                </a:blip>
                <a:srcRect b="0" l="0" r="0" t="0"/>
                <a:stretch/>
              </p:blipFill>
              <p:spPr>
                <a:xfrm>
                  <a:off x="5409169" y="6432321"/>
                  <a:ext cx="868451" cy="1103167"/>
                </a:xfrm>
                <a:prstGeom prst="rect">
                  <a:avLst/>
                </a:prstGeom>
                <a:noFill/>
                <a:ln>
                  <a:noFill/>
                </a:ln>
              </p:spPr>
            </p:pic>
          </p:grpSp>
          <p:sp>
            <p:nvSpPr>
              <p:cNvPr id="567" name="Google Shape;567;p78"/>
              <p:cNvSpPr txBox="1"/>
              <p:nvPr/>
            </p:nvSpPr>
            <p:spPr>
              <a:xfrm>
                <a:off x="5350821" y="4310543"/>
                <a:ext cx="202418" cy="183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Ø</a:t>
                </a:r>
                <a:endParaRPr/>
              </a:p>
            </p:txBody>
          </p:sp>
          <p:sp>
            <p:nvSpPr>
              <p:cNvPr id="568" name="Google Shape;568;p78"/>
              <p:cNvSpPr txBox="1"/>
              <p:nvPr/>
            </p:nvSpPr>
            <p:spPr>
              <a:xfrm>
                <a:off x="7089573" y="4310543"/>
                <a:ext cx="202418" cy="183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Ø</a:t>
                </a:r>
                <a:endParaRPr/>
              </a:p>
            </p:txBody>
          </p:sp>
          <p:pic>
            <p:nvPicPr>
              <p:cNvPr id="569" name="Google Shape;569;p78"/>
              <p:cNvPicPr preferRelativeResize="0"/>
              <p:nvPr/>
            </p:nvPicPr>
            <p:blipFill rotWithShape="1">
              <a:blip r:embed="rId5">
                <a:alphaModFix/>
              </a:blip>
              <a:srcRect b="0" l="0" r="0" t="0"/>
              <a:stretch/>
            </p:blipFill>
            <p:spPr>
              <a:xfrm>
                <a:off x="5285334" y="3787500"/>
                <a:ext cx="415027" cy="222542"/>
              </a:xfrm>
              <a:prstGeom prst="rect">
                <a:avLst/>
              </a:prstGeom>
              <a:noFill/>
              <a:ln>
                <a:noFill/>
              </a:ln>
            </p:spPr>
          </p:pic>
          <p:pic>
            <p:nvPicPr>
              <p:cNvPr id="570" name="Google Shape;570;p78"/>
              <p:cNvPicPr preferRelativeResize="0"/>
              <p:nvPr/>
            </p:nvPicPr>
            <p:blipFill rotWithShape="1">
              <a:blip r:embed="rId5">
                <a:alphaModFix/>
              </a:blip>
              <a:srcRect b="0" l="0" r="0" t="0"/>
              <a:stretch/>
            </p:blipFill>
            <p:spPr>
              <a:xfrm>
                <a:off x="7024086" y="3787500"/>
                <a:ext cx="415027" cy="222542"/>
              </a:xfrm>
              <a:prstGeom prst="rect">
                <a:avLst/>
              </a:prstGeom>
              <a:noFill/>
              <a:ln>
                <a:noFill/>
              </a:ln>
            </p:spPr>
          </p:pic>
        </p:grpSp>
        <p:sp>
          <p:nvSpPr>
            <p:cNvPr id="571" name="Google Shape;571;p78"/>
            <p:cNvSpPr txBox="1"/>
            <p:nvPr/>
          </p:nvSpPr>
          <p:spPr>
            <a:xfrm>
              <a:off x="7677622" y="4133683"/>
              <a:ext cx="122643" cy="183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200">
                <a:solidFill>
                  <a:srgbClr val="000000"/>
                </a:solidFill>
                <a:latin typeface="Arial"/>
                <a:ea typeface="Arial"/>
                <a:cs typeface="Arial"/>
                <a:sym typeface="Arial"/>
              </a:endParaRPr>
            </a:p>
          </p:txBody>
        </p:sp>
      </p:grpSp>
      <p:sp>
        <p:nvSpPr>
          <p:cNvPr id="572" name="Google Shape;572;p78"/>
          <p:cNvSpPr txBox="1"/>
          <p:nvPr/>
        </p:nvSpPr>
        <p:spPr>
          <a:xfrm>
            <a:off x="3917145" y="1484757"/>
            <a:ext cx="1317990" cy="1615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800">
                <a:solidFill>
                  <a:schemeClr val="dk1"/>
                </a:solidFill>
                <a:latin typeface="Arial"/>
                <a:ea typeface="Arial"/>
                <a:cs typeface="Arial"/>
                <a:sym typeface="Arial"/>
              </a:rPr>
              <a:t>(both on hit &amp; miss trials)</a:t>
            </a:r>
            <a:endParaRPr sz="800">
              <a:solidFill>
                <a:schemeClr val="dk1"/>
              </a:solidFill>
              <a:latin typeface="Arial"/>
              <a:ea typeface="Arial"/>
              <a:cs typeface="Arial"/>
              <a:sym typeface="Arial"/>
            </a:endParaRPr>
          </a:p>
        </p:txBody>
      </p:sp>
      <p:sp>
        <p:nvSpPr>
          <p:cNvPr id="573" name="Google Shape;573;p78"/>
          <p:cNvSpPr/>
          <p:nvPr/>
        </p:nvSpPr>
        <p:spPr>
          <a:xfrm>
            <a:off x="5652283" y="2020705"/>
            <a:ext cx="1794081" cy="1731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900">
                <a:solidFill>
                  <a:schemeClr val="dk1"/>
                </a:solidFill>
                <a:latin typeface="Arial"/>
                <a:ea typeface="Arial"/>
                <a:cs typeface="Arial"/>
                <a:sym typeface="Arial"/>
              </a:rPr>
              <a:t>GCaMP6f, Thy1 mice, layer 2/3</a:t>
            </a:r>
            <a:endParaRPr/>
          </a:p>
        </p:txBody>
      </p:sp>
      <p:sp>
        <p:nvSpPr>
          <p:cNvPr id="574" name="Google Shape;574;p78"/>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79"/>
          <p:cNvPicPr preferRelativeResize="0"/>
          <p:nvPr/>
        </p:nvPicPr>
        <p:blipFill rotWithShape="1">
          <a:blip r:embed="rId3">
            <a:alphaModFix/>
          </a:blip>
          <a:srcRect b="0" l="0" r="0" t="0"/>
          <a:stretch/>
        </p:blipFill>
        <p:spPr>
          <a:xfrm>
            <a:off x="1396496" y="293506"/>
            <a:ext cx="4763256" cy="4556486"/>
          </a:xfrm>
          <a:prstGeom prst="rect">
            <a:avLst/>
          </a:prstGeom>
          <a:noFill/>
          <a:ln>
            <a:noFill/>
          </a:ln>
        </p:spPr>
      </p:pic>
      <p:sp>
        <p:nvSpPr>
          <p:cNvPr id="581" name="Google Shape;581;p79"/>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0"/>
          <p:cNvSpPr txBox="1"/>
          <p:nvPr/>
        </p:nvSpPr>
        <p:spPr>
          <a:xfrm>
            <a:off x="395288" y="141480"/>
            <a:ext cx="7921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600">
                <a:solidFill>
                  <a:srgbClr val="000000"/>
                </a:solidFill>
                <a:latin typeface="Georgia"/>
                <a:ea typeface="Georgia"/>
                <a:cs typeface="Georgia"/>
                <a:sym typeface="Georgia"/>
              </a:rPr>
              <a:t>Diverse S1bf responses reflect multiple task variables</a:t>
            </a:r>
            <a:endParaRPr/>
          </a:p>
        </p:txBody>
      </p:sp>
      <p:pic>
        <p:nvPicPr>
          <p:cNvPr id="588" name="Google Shape;588;p80"/>
          <p:cNvPicPr preferRelativeResize="0"/>
          <p:nvPr/>
        </p:nvPicPr>
        <p:blipFill rotWithShape="1">
          <a:blip r:embed="rId3">
            <a:alphaModFix/>
          </a:blip>
          <a:srcRect b="0" l="75200" r="7475" t="34824"/>
          <a:stretch/>
        </p:blipFill>
        <p:spPr>
          <a:xfrm>
            <a:off x="554641" y="1161515"/>
            <a:ext cx="2356200" cy="3449672"/>
          </a:xfrm>
          <a:prstGeom prst="rect">
            <a:avLst/>
          </a:prstGeom>
          <a:noFill/>
          <a:ln>
            <a:noFill/>
          </a:ln>
        </p:spPr>
      </p:pic>
      <p:sp>
        <p:nvSpPr>
          <p:cNvPr id="589" name="Google Shape;589;p80"/>
          <p:cNvSpPr txBox="1"/>
          <p:nvPr/>
        </p:nvSpPr>
        <p:spPr>
          <a:xfrm>
            <a:off x="467544" y="822729"/>
            <a:ext cx="2304256" cy="346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200">
                <a:solidFill>
                  <a:schemeClr val="dk1"/>
                </a:solidFill>
                <a:latin typeface="Arial"/>
                <a:ea typeface="Arial"/>
                <a:cs typeface="Arial"/>
                <a:sym typeface="Arial"/>
              </a:rPr>
              <a:t>sensory </a:t>
            </a:r>
            <a:endParaRPr/>
          </a:p>
          <a:p>
            <a:pPr indent="0" lvl="0" marL="0" marR="0" rtl="0" algn="l">
              <a:spcBef>
                <a:spcPts val="0"/>
              </a:spcBef>
              <a:spcAft>
                <a:spcPts val="0"/>
              </a:spcAft>
              <a:buNone/>
            </a:pPr>
            <a:r>
              <a:rPr i="1" lang="en-GB" sz="1200">
                <a:solidFill>
                  <a:schemeClr val="dk1"/>
                </a:solidFill>
                <a:latin typeface="Arial"/>
                <a:ea typeface="Arial"/>
                <a:cs typeface="Arial"/>
                <a:sym typeface="Arial"/>
              </a:rPr>
              <a:t>(non-selective, indiscriminate)</a:t>
            </a:r>
            <a:endParaRPr i="1" sz="1200">
              <a:solidFill>
                <a:schemeClr val="dk1"/>
              </a:solidFill>
              <a:latin typeface="Arial"/>
              <a:ea typeface="Arial"/>
              <a:cs typeface="Arial"/>
              <a:sym typeface="Arial"/>
            </a:endParaRPr>
          </a:p>
        </p:txBody>
      </p:sp>
      <p:sp>
        <p:nvSpPr>
          <p:cNvPr id="590" name="Google Shape;590;p80"/>
          <p:cNvSpPr/>
          <p:nvPr/>
        </p:nvSpPr>
        <p:spPr>
          <a:xfrm>
            <a:off x="467544" y="2787774"/>
            <a:ext cx="2304256" cy="17281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1" name="Google Shape;591;p80"/>
          <p:cNvSpPr txBox="1"/>
          <p:nvPr/>
        </p:nvSpPr>
        <p:spPr>
          <a:xfrm>
            <a:off x="3226251" y="822729"/>
            <a:ext cx="1633781" cy="2077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200">
                <a:solidFill>
                  <a:schemeClr val="dk1"/>
                </a:solidFill>
                <a:latin typeface="Arial"/>
                <a:ea typeface="Arial"/>
                <a:cs typeface="Arial"/>
                <a:sym typeface="Arial"/>
              </a:rPr>
              <a:t>decision/action/motor</a:t>
            </a:r>
            <a:endParaRPr i="1" sz="1200">
              <a:solidFill>
                <a:schemeClr val="dk1"/>
              </a:solidFill>
              <a:latin typeface="Arial"/>
              <a:ea typeface="Arial"/>
              <a:cs typeface="Arial"/>
              <a:sym typeface="Arial"/>
            </a:endParaRPr>
          </a:p>
        </p:txBody>
      </p:sp>
      <p:grpSp>
        <p:nvGrpSpPr>
          <p:cNvPr id="592" name="Google Shape;592;p80"/>
          <p:cNvGrpSpPr/>
          <p:nvPr/>
        </p:nvGrpSpPr>
        <p:grpSpPr>
          <a:xfrm>
            <a:off x="3333056" y="1134687"/>
            <a:ext cx="2103040" cy="3203242"/>
            <a:chOff x="5925344" y="1512916"/>
            <a:chExt cx="2103040" cy="4270989"/>
          </a:xfrm>
        </p:grpSpPr>
        <p:pic>
          <p:nvPicPr>
            <p:cNvPr id="593" name="Google Shape;593;p80"/>
            <p:cNvPicPr preferRelativeResize="0"/>
            <p:nvPr/>
          </p:nvPicPr>
          <p:blipFill rotWithShape="1">
            <a:blip r:embed="rId4">
              <a:alphaModFix/>
            </a:blip>
            <a:srcRect b="3059" l="9035" r="49134" t="2645"/>
            <a:stretch/>
          </p:blipFill>
          <p:spPr>
            <a:xfrm>
              <a:off x="6012161" y="1512916"/>
              <a:ext cx="2016223" cy="4221115"/>
            </a:xfrm>
            <a:prstGeom prst="rect">
              <a:avLst/>
            </a:prstGeom>
            <a:noFill/>
            <a:ln>
              <a:noFill/>
            </a:ln>
          </p:spPr>
        </p:pic>
        <p:pic>
          <p:nvPicPr>
            <p:cNvPr id="594" name="Google Shape;594;p80"/>
            <p:cNvPicPr preferRelativeResize="0"/>
            <p:nvPr/>
          </p:nvPicPr>
          <p:blipFill rotWithShape="1">
            <a:blip r:embed="rId5">
              <a:alphaModFix/>
            </a:blip>
            <a:srcRect b="21790" l="14711" r="13050" t="35274"/>
            <a:stretch/>
          </p:blipFill>
          <p:spPr>
            <a:xfrm>
              <a:off x="6372200" y="5589240"/>
              <a:ext cx="1008112" cy="194665"/>
            </a:xfrm>
            <a:prstGeom prst="rect">
              <a:avLst/>
            </a:prstGeom>
            <a:noFill/>
            <a:ln>
              <a:noFill/>
            </a:ln>
          </p:spPr>
        </p:pic>
        <p:pic>
          <p:nvPicPr>
            <p:cNvPr id="595" name="Google Shape;595;p80"/>
            <p:cNvPicPr preferRelativeResize="0"/>
            <p:nvPr/>
          </p:nvPicPr>
          <p:blipFill rotWithShape="1">
            <a:blip r:embed="rId6">
              <a:alphaModFix/>
            </a:blip>
            <a:srcRect b="24568" l="0" r="0" t="16056"/>
            <a:stretch/>
          </p:blipFill>
          <p:spPr>
            <a:xfrm>
              <a:off x="6438893" y="3501008"/>
              <a:ext cx="1229451" cy="130233"/>
            </a:xfrm>
            <a:prstGeom prst="rect">
              <a:avLst/>
            </a:prstGeom>
            <a:noFill/>
            <a:ln>
              <a:noFill/>
            </a:ln>
          </p:spPr>
        </p:pic>
        <p:sp>
          <p:nvSpPr>
            <p:cNvPr id="596" name="Google Shape;596;p80"/>
            <p:cNvSpPr txBox="1"/>
            <p:nvPr/>
          </p:nvSpPr>
          <p:spPr>
            <a:xfrm rot="-5400000">
              <a:off x="5820187" y="4484866"/>
              <a:ext cx="44114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850">
                  <a:solidFill>
                    <a:schemeClr val="dk1"/>
                  </a:solidFill>
                  <a:latin typeface="Arial"/>
                  <a:ea typeface="Arial"/>
                  <a:cs typeface="Arial"/>
                  <a:sym typeface="Arial"/>
                </a:rPr>
                <a:t>DF/F</a:t>
              </a:r>
              <a:endParaRPr sz="850">
                <a:solidFill>
                  <a:schemeClr val="dk1"/>
                </a:solidFill>
                <a:latin typeface="Arial"/>
                <a:ea typeface="Arial"/>
                <a:cs typeface="Arial"/>
                <a:sym typeface="Arial"/>
              </a:endParaRPr>
            </a:p>
          </p:txBody>
        </p:sp>
        <p:sp>
          <p:nvSpPr>
            <p:cNvPr id="597" name="Google Shape;597;p80"/>
            <p:cNvSpPr txBox="1"/>
            <p:nvPr/>
          </p:nvSpPr>
          <p:spPr>
            <a:xfrm rot="-5400000">
              <a:off x="5820187" y="2372931"/>
              <a:ext cx="44114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850">
                  <a:solidFill>
                    <a:schemeClr val="dk1"/>
                  </a:solidFill>
                  <a:latin typeface="Arial"/>
                  <a:ea typeface="Arial"/>
                  <a:cs typeface="Arial"/>
                  <a:sym typeface="Arial"/>
                </a:rPr>
                <a:t>DF/F</a:t>
              </a:r>
              <a:endParaRPr sz="850">
                <a:solidFill>
                  <a:schemeClr val="dk1"/>
                </a:solidFill>
                <a:latin typeface="Arial"/>
                <a:ea typeface="Arial"/>
                <a:cs typeface="Arial"/>
                <a:sym typeface="Arial"/>
              </a:endParaRPr>
            </a:p>
          </p:txBody>
        </p:sp>
      </p:grpSp>
      <p:grpSp>
        <p:nvGrpSpPr>
          <p:cNvPr id="598" name="Google Shape;598;p80"/>
          <p:cNvGrpSpPr/>
          <p:nvPr/>
        </p:nvGrpSpPr>
        <p:grpSpPr>
          <a:xfrm>
            <a:off x="5940152" y="1134687"/>
            <a:ext cx="2160240" cy="3220567"/>
            <a:chOff x="539552" y="1512916"/>
            <a:chExt cx="2160240" cy="4294089"/>
          </a:xfrm>
        </p:grpSpPr>
        <p:pic>
          <p:nvPicPr>
            <p:cNvPr id="599" name="Google Shape;599;p80"/>
            <p:cNvPicPr preferRelativeResize="0"/>
            <p:nvPr/>
          </p:nvPicPr>
          <p:blipFill rotWithShape="1">
            <a:blip r:embed="rId7">
              <a:alphaModFix/>
            </a:blip>
            <a:srcRect b="3059" l="51897" r="4314" t="2645"/>
            <a:stretch/>
          </p:blipFill>
          <p:spPr>
            <a:xfrm>
              <a:off x="589235" y="1512916"/>
              <a:ext cx="2110557" cy="4221115"/>
            </a:xfrm>
            <a:prstGeom prst="rect">
              <a:avLst/>
            </a:prstGeom>
            <a:noFill/>
            <a:ln>
              <a:noFill/>
            </a:ln>
          </p:spPr>
        </p:pic>
        <p:sp>
          <p:nvSpPr>
            <p:cNvPr id="600" name="Google Shape;600;p80"/>
            <p:cNvSpPr txBox="1"/>
            <p:nvPr/>
          </p:nvSpPr>
          <p:spPr>
            <a:xfrm rot="-5400000">
              <a:off x="434395" y="4484866"/>
              <a:ext cx="44114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850">
                  <a:solidFill>
                    <a:schemeClr val="dk1"/>
                  </a:solidFill>
                  <a:latin typeface="Arial"/>
                  <a:ea typeface="Arial"/>
                  <a:cs typeface="Arial"/>
                  <a:sym typeface="Arial"/>
                </a:rPr>
                <a:t>DF/F</a:t>
              </a:r>
              <a:endParaRPr sz="850">
                <a:solidFill>
                  <a:schemeClr val="dk1"/>
                </a:solidFill>
                <a:latin typeface="Arial"/>
                <a:ea typeface="Arial"/>
                <a:cs typeface="Arial"/>
                <a:sym typeface="Arial"/>
              </a:endParaRPr>
            </a:p>
          </p:txBody>
        </p:sp>
        <p:sp>
          <p:nvSpPr>
            <p:cNvPr id="601" name="Google Shape;601;p80"/>
            <p:cNvSpPr txBox="1"/>
            <p:nvPr/>
          </p:nvSpPr>
          <p:spPr>
            <a:xfrm rot="-5400000">
              <a:off x="434395" y="2372931"/>
              <a:ext cx="441146"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850">
                  <a:solidFill>
                    <a:schemeClr val="dk1"/>
                  </a:solidFill>
                  <a:latin typeface="Arial"/>
                  <a:ea typeface="Arial"/>
                  <a:cs typeface="Arial"/>
                  <a:sym typeface="Arial"/>
                </a:rPr>
                <a:t>DF/F</a:t>
              </a:r>
              <a:endParaRPr sz="850">
                <a:solidFill>
                  <a:schemeClr val="dk1"/>
                </a:solidFill>
                <a:latin typeface="Arial"/>
                <a:ea typeface="Arial"/>
                <a:cs typeface="Arial"/>
                <a:sym typeface="Arial"/>
              </a:endParaRPr>
            </a:p>
          </p:txBody>
        </p:sp>
        <p:sp>
          <p:nvSpPr>
            <p:cNvPr id="602" name="Google Shape;602;p80"/>
            <p:cNvSpPr txBox="1"/>
            <p:nvPr/>
          </p:nvSpPr>
          <p:spPr>
            <a:xfrm>
              <a:off x="1043608" y="3462971"/>
              <a:ext cx="1284326" cy="2231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850">
                  <a:solidFill>
                    <a:schemeClr val="dk1"/>
                  </a:solidFill>
                  <a:latin typeface="Arial"/>
                  <a:ea typeface="Arial"/>
                  <a:cs typeface="Arial"/>
                  <a:sym typeface="Arial"/>
                </a:rPr>
                <a:t>Post Stimulus Time (s)</a:t>
              </a:r>
              <a:endParaRPr sz="850">
                <a:solidFill>
                  <a:schemeClr val="dk1"/>
                </a:solidFill>
                <a:latin typeface="Arial"/>
                <a:ea typeface="Arial"/>
                <a:cs typeface="Arial"/>
                <a:sym typeface="Arial"/>
              </a:endParaRPr>
            </a:p>
          </p:txBody>
        </p:sp>
        <p:sp>
          <p:nvSpPr>
            <p:cNvPr id="603" name="Google Shape;603;p80"/>
            <p:cNvSpPr txBox="1"/>
            <p:nvPr/>
          </p:nvSpPr>
          <p:spPr>
            <a:xfrm>
              <a:off x="1043608" y="5583867"/>
              <a:ext cx="1059906" cy="2231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850">
                  <a:solidFill>
                    <a:schemeClr val="dk1"/>
                  </a:solidFill>
                  <a:latin typeface="Arial"/>
                  <a:ea typeface="Arial"/>
                  <a:cs typeface="Arial"/>
                  <a:sym typeface="Arial"/>
                </a:rPr>
                <a:t>Post Lick Time (s)</a:t>
              </a:r>
              <a:endParaRPr sz="850">
                <a:solidFill>
                  <a:schemeClr val="dk1"/>
                </a:solidFill>
                <a:latin typeface="Arial"/>
                <a:ea typeface="Arial"/>
                <a:cs typeface="Arial"/>
                <a:sym typeface="Arial"/>
              </a:endParaRPr>
            </a:p>
          </p:txBody>
        </p:sp>
      </p:grpSp>
      <p:sp>
        <p:nvSpPr>
          <p:cNvPr id="604" name="Google Shape;604;p80"/>
          <p:cNvSpPr txBox="1"/>
          <p:nvPr/>
        </p:nvSpPr>
        <p:spPr>
          <a:xfrm>
            <a:off x="5832457" y="822729"/>
            <a:ext cx="1335622" cy="346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1200">
                <a:solidFill>
                  <a:schemeClr val="dk1"/>
                </a:solidFill>
                <a:latin typeface="Arial"/>
                <a:ea typeface="Arial"/>
                <a:cs typeface="Arial"/>
                <a:sym typeface="Arial"/>
              </a:rPr>
              <a:t>outcome </a:t>
            </a:r>
            <a:endParaRPr/>
          </a:p>
          <a:p>
            <a:pPr indent="0" lvl="0" marL="0" marR="0" rtl="0" algn="l">
              <a:spcBef>
                <a:spcPts val="0"/>
              </a:spcBef>
              <a:spcAft>
                <a:spcPts val="0"/>
              </a:spcAft>
              <a:buNone/>
            </a:pPr>
            <a:r>
              <a:rPr i="1" lang="en-GB" sz="1200">
                <a:solidFill>
                  <a:schemeClr val="dk1"/>
                </a:solidFill>
                <a:latin typeface="Arial"/>
                <a:ea typeface="Arial"/>
                <a:cs typeface="Arial"/>
                <a:sym typeface="Arial"/>
              </a:rPr>
              <a:t>(hits – rewarded)</a:t>
            </a:r>
            <a:endParaRPr i="1" sz="1200">
              <a:solidFill>
                <a:schemeClr val="dk1"/>
              </a:solidFill>
              <a:latin typeface="Arial"/>
              <a:ea typeface="Arial"/>
              <a:cs typeface="Arial"/>
              <a:sym typeface="Arial"/>
            </a:endParaRPr>
          </a:p>
        </p:txBody>
      </p:sp>
      <p:grpSp>
        <p:nvGrpSpPr>
          <p:cNvPr id="605" name="Google Shape;605;p80"/>
          <p:cNvGrpSpPr/>
          <p:nvPr/>
        </p:nvGrpSpPr>
        <p:grpSpPr>
          <a:xfrm>
            <a:off x="8030263" y="1123749"/>
            <a:ext cx="734286" cy="577081"/>
            <a:chOff x="3406877" y="2924944"/>
            <a:chExt cx="734286" cy="769441"/>
          </a:xfrm>
        </p:grpSpPr>
        <p:sp>
          <p:nvSpPr>
            <p:cNvPr id="606" name="Google Shape;606;p80"/>
            <p:cNvSpPr txBox="1"/>
            <p:nvPr/>
          </p:nvSpPr>
          <p:spPr>
            <a:xfrm>
              <a:off x="3635896" y="2924944"/>
              <a:ext cx="50526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100">
                  <a:solidFill>
                    <a:srgbClr val="000000"/>
                  </a:solidFill>
                  <a:latin typeface="Arial"/>
                  <a:ea typeface="Arial"/>
                  <a:cs typeface="Arial"/>
                  <a:sym typeface="Arial"/>
                </a:rPr>
                <a:t>hit</a:t>
              </a:r>
              <a:endParaRPr/>
            </a:p>
            <a:p>
              <a:pPr indent="0" lvl="0" marL="0" marR="0" rtl="0" algn="l">
                <a:spcBef>
                  <a:spcPts val="0"/>
                </a:spcBef>
                <a:spcAft>
                  <a:spcPts val="0"/>
                </a:spcAft>
                <a:buNone/>
              </a:pPr>
              <a:r>
                <a:rPr b="1" lang="en-GB" sz="1100">
                  <a:solidFill>
                    <a:srgbClr val="000000"/>
                  </a:solidFill>
                  <a:latin typeface="Arial"/>
                  <a:ea typeface="Arial"/>
                  <a:cs typeface="Arial"/>
                  <a:sym typeface="Arial"/>
                </a:rPr>
                <a:t>miss</a:t>
              </a:r>
              <a:endParaRPr/>
            </a:p>
            <a:p>
              <a:pPr indent="0" lvl="0" marL="0" marR="0" rtl="0" algn="l">
                <a:spcBef>
                  <a:spcPts val="0"/>
                </a:spcBef>
                <a:spcAft>
                  <a:spcPts val="0"/>
                </a:spcAft>
                <a:buNone/>
              </a:pPr>
              <a:r>
                <a:rPr b="1" lang="en-GB" sz="1100">
                  <a:solidFill>
                    <a:srgbClr val="000000"/>
                  </a:solidFill>
                  <a:latin typeface="Arial"/>
                  <a:ea typeface="Arial"/>
                  <a:cs typeface="Arial"/>
                  <a:sym typeface="Arial"/>
                </a:rPr>
                <a:t>CR</a:t>
              </a:r>
              <a:endParaRPr/>
            </a:p>
            <a:p>
              <a:pPr indent="0" lvl="0" marL="0" marR="0" rtl="0" algn="l">
                <a:spcBef>
                  <a:spcPts val="0"/>
                </a:spcBef>
                <a:spcAft>
                  <a:spcPts val="0"/>
                </a:spcAft>
                <a:buNone/>
              </a:pPr>
              <a:r>
                <a:rPr b="1" lang="en-GB" sz="1100">
                  <a:solidFill>
                    <a:srgbClr val="000000"/>
                  </a:solidFill>
                  <a:latin typeface="Arial"/>
                  <a:ea typeface="Arial"/>
                  <a:cs typeface="Arial"/>
                  <a:sym typeface="Arial"/>
                </a:rPr>
                <a:t>FA</a:t>
              </a:r>
              <a:endParaRPr b="1" sz="1100">
                <a:solidFill>
                  <a:srgbClr val="000000"/>
                </a:solidFill>
                <a:latin typeface="Arial"/>
                <a:ea typeface="Arial"/>
                <a:cs typeface="Arial"/>
                <a:sym typeface="Arial"/>
              </a:endParaRPr>
            </a:p>
          </p:txBody>
        </p:sp>
        <p:cxnSp>
          <p:nvCxnSpPr>
            <p:cNvPr id="607" name="Google Shape;607;p80"/>
            <p:cNvCxnSpPr/>
            <p:nvPr/>
          </p:nvCxnSpPr>
          <p:spPr>
            <a:xfrm>
              <a:off x="3406877" y="3072372"/>
              <a:ext cx="216024" cy="0"/>
            </a:xfrm>
            <a:prstGeom prst="straightConnector1">
              <a:avLst/>
            </a:prstGeom>
            <a:noFill/>
            <a:ln cap="flat" cmpd="sng" w="57150">
              <a:solidFill>
                <a:srgbClr val="2EDC32"/>
              </a:solidFill>
              <a:prstDash val="solid"/>
              <a:round/>
              <a:headEnd len="sm" w="sm" type="none"/>
              <a:tailEnd len="sm" w="sm" type="none"/>
            </a:ln>
          </p:spPr>
        </p:cxnSp>
        <p:cxnSp>
          <p:nvCxnSpPr>
            <p:cNvPr id="608" name="Google Shape;608;p80"/>
            <p:cNvCxnSpPr/>
            <p:nvPr/>
          </p:nvCxnSpPr>
          <p:spPr>
            <a:xfrm>
              <a:off x="3406877" y="3237972"/>
              <a:ext cx="216024" cy="0"/>
            </a:xfrm>
            <a:prstGeom prst="straightConnector1">
              <a:avLst/>
            </a:prstGeom>
            <a:noFill/>
            <a:ln cap="flat" cmpd="sng" w="57150">
              <a:solidFill>
                <a:srgbClr val="FF0000"/>
              </a:solidFill>
              <a:prstDash val="solid"/>
              <a:round/>
              <a:headEnd len="sm" w="sm" type="none"/>
              <a:tailEnd len="sm" w="sm" type="none"/>
            </a:ln>
          </p:spPr>
        </p:cxnSp>
        <p:cxnSp>
          <p:nvCxnSpPr>
            <p:cNvPr id="609" name="Google Shape;609;p80"/>
            <p:cNvCxnSpPr/>
            <p:nvPr/>
          </p:nvCxnSpPr>
          <p:spPr>
            <a:xfrm>
              <a:off x="3406877" y="3403572"/>
              <a:ext cx="216024" cy="0"/>
            </a:xfrm>
            <a:prstGeom prst="straightConnector1">
              <a:avLst/>
            </a:prstGeom>
            <a:noFill/>
            <a:ln cap="flat" cmpd="sng" w="57150">
              <a:solidFill>
                <a:srgbClr val="126D10"/>
              </a:solidFill>
              <a:prstDash val="solid"/>
              <a:round/>
              <a:headEnd len="sm" w="sm" type="none"/>
              <a:tailEnd len="sm" w="sm" type="none"/>
            </a:ln>
          </p:spPr>
        </p:cxnSp>
        <p:cxnSp>
          <p:nvCxnSpPr>
            <p:cNvPr id="610" name="Google Shape;610;p80"/>
            <p:cNvCxnSpPr/>
            <p:nvPr/>
          </p:nvCxnSpPr>
          <p:spPr>
            <a:xfrm>
              <a:off x="3406877" y="3569172"/>
              <a:ext cx="216024" cy="0"/>
            </a:xfrm>
            <a:prstGeom prst="straightConnector1">
              <a:avLst/>
            </a:prstGeom>
            <a:noFill/>
            <a:ln cap="flat" cmpd="sng" w="57150">
              <a:solidFill>
                <a:srgbClr val="880202"/>
              </a:solidFill>
              <a:prstDash val="solid"/>
              <a:round/>
              <a:headEnd len="sm" w="sm" type="none"/>
              <a:tailEnd len="sm" w="sm" type="none"/>
            </a:ln>
          </p:spPr>
        </p:cxnSp>
      </p:grpSp>
      <p:sp>
        <p:nvSpPr>
          <p:cNvPr id="611" name="Google Shape;611;p80"/>
          <p:cNvSpPr txBox="1"/>
          <p:nvPr/>
        </p:nvSpPr>
        <p:spPr>
          <a:xfrm>
            <a:off x="396000" y="4461960"/>
            <a:ext cx="799242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rgbClr val="000000"/>
                </a:solidFill>
                <a:latin typeface="Gill Sans"/>
                <a:ea typeface="Gill Sans"/>
                <a:cs typeface="Gill Sans"/>
                <a:sym typeface="Gill Sans"/>
              </a:rPr>
              <a:t>Sensory information is heterogeneously mixed in with multiple other task signals</a:t>
            </a:r>
            <a:endParaRPr sz="1800">
              <a:solidFill>
                <a:srgbClr val="000000"/>
              </a:solidFill>
              <a:latin typeface="Gill Sans"/>
              <a:ea typeface="Gill Sans"/>
              <a:cs typeface="Gill Sans"/>
              <a:sym typeface="Gill Sans"/>
            </a:endParaRPr>
          </a:p>
        </p:txBody>
      </p:sp>
      <p:sp>
        <p:nvSpPr>
          <p:cNvPr id="612" name="Google Shape;612;p80"/>
          <p:cNvSpPr/>
          <p:nvPr/>
        </p:nvSpPr>
        <p:spPr>
          <a:xfrm>
            <a:off x="7956376" y="681540"/>
            <a:ext cx="1017094" cy="4154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000">
                <a:solidFill>
                  <a:schemeClr val="dk1"/>
                </a:solidFill>
                <a:latin typeface="Arial"/>
                <a:ea typeface="Arial"/>
                <a:cs typeface="Arial"/>
                <a:sym typeface="Arial"/>
              </a:rPr>
              <a:t>GCaMP6f, Thy1 mice, layer 2/3</a:t>
            </a:r>
            <a:endParaRPr/>
          </a:p>
        </p:txBody>
      </p:sp>
      <p:sp>
        <p:nvSpPr>
          <p:cNvPr id="613" name="Google Shape;613;p80"/>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1"/>
          <p:cNvSpPr txBox="1"/>
          <p:nvPr/>
        </p:nvSpPr>
        <p:spPr>
          <a:xfrm>
            <a:off x="395288" y="141480"/>
            <a:ext cx="86412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Georgia"/>
              <a:buNone/>
            </a:pPr>
            <a:r>
              <a:rPr lang="en-GB" sz="2600">
                <a:latin typeface="Georgia"/>
                <a:ea typeface="Georgia"/>
                <a:cs typeface="Georgia"/>
                <a:sym typeface="Georgia"/>
              </a:rPr>
              <a:t>What are the neurons encoding</a:t>
            </a:r>
            <a:r>
              <a:rPr b="0" i="0" lang="en-GB" sz="2600" u="none" cap="none" strike="noStrike">
                <a:solidFill>
                  <a:srgbClr val="000000"/>
                </a:solidFill>
                <a:latin typeface="Georgia"/>
                <a:ea typeface="Georgia"/>
                <a:cs typeface="Georgia"/>
                <a:sym typeface="Georgia"/>
              </a:rPr>
              <a:t>?</a:t>
            </a:r>
            <a:endParaRPr b="0" i="0" sz="2600" u="none" cap="none" strike="noStrike">
              <a:solidFill>
                <a:srgbClr val="000000"/>
              </a:solidFill>
              <a:latin typeface="Georgia"/>
              <a:ea typeface="Georgia"/>
              <a:cs typeface="Georgia"/>
              <a:sym typeface="Georgia"/>
            </a:endParaRPr>
          </a:p>
        </p:txBody>
      </p:sp>
      <p:sp>
        <p:nvSpPr>
          <p:cNvPr id="619" name="Google Shape;619;p81"/>
          <p:cNvSpPr txBox="1"/>
          <p:nvPr/>
        </p:nvSpPr>
        <p:spPr>
          <a:xfrm>
            <a:off x="396000" y="735546"/>
            <a:ext cx="81363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latin typeface="Gill Sans"/>
                <a:ea typeface="Gill Sans"/>
                <a:cs typeface="Gill Sans"/>
                <a:sym typeface="Gill Sans"/>
              </a:rPr>
              <a:t>Expect neurons at each brain area to encode different features</a:t>
            </a:r>
            <a:endParaRPr sz="1800">
              <a:latin typeface="Gill Sans"/>
              <a:ea typeface="Gill Sans"/>
              <a:cs typeface="Gill Sans"/>
              <a:sym typeface="Gill Sans"/>
            </a:endParaRPr>
          </a:p>
          <a:p>
            <a:pPr indent="0" lvl="0" marL="0" marR="0" rtl="0" algn="l">
              <a:spcBef>
                <a:spcPts val="0"/>
              </a:spcBef>
              <a:spcAft>
                <a:spcPts val="0"/>
              </a:spcAft>
              <a:buNone/>
            </a:pPr>
            <a:r>
              <a:t/>
            </a:r>
            <a:endParaRPr sz="1800">
              <a:latin typeface="Gill Sans"/>
              <a:ea typeface="Gill Sans"/>
              <a:cs typeface="Gill Sans"/>
              <a:sym typeface="Gill Sans"/>
            </a:endParaRPr>
          </a:p>
          <a:p>
            <a:pPr indent="-342900" lvl="0" marL="457200" marR="0" rtl="0" algn="l">
              <a:spcBef>
                <a:spcPts val="0"/>
              </a:spcBef>
              <a:spcAft>
                <a:spcPts val="0"/>
              </a:spcAft>
              <a:buSzPts val="1800"/>
              <a:buFont typeface="Gill Sans"/>
              <a:buChar char="-"/>
            </a:pPr>
            <a:r>
              <a:rPr lang="en-GB" sz="1800">
                <a:latin typeface="Gill Sans"/>
                <a:ea typeface="Gill Sans"/>
                <a:cs typeface="Gill Sans"/>
                <a:sym typeface="Gill Sans"/>
              </a:rPr>
              <a:t>RNN classification with </a:t>
            </a:r>
            <a:r>
              <a:rPr lang="en-GB" sz="1800">
                <a:latin typeface="Gill Sans"/>
                <a:ea typeface="Gill Sans"/>
                <a:cs typeface="Gill Sans"/>
                <a:sym typeface="Gill Sans"/>
              </a:rPr>
              <a:t>different</a:t>
            </a:r>
            <a:r>
              <a:rPr lang="en-GB" sz="1800">
                <a:latin typeface="Gill Sans"/>
                <a:ea typeface="Gill Sans"/>
                <a:cs typeface="Gill Sans"/>
                <a:sym typeface="Gill Sans"/>
              </a:rPr>
              <a:t> classification identities</a:t>
            </a:r>
            <a:endParaRPr sz="1800">
              <a:latin typeface="Gill Sans"/>
              <a:ea typeface="Gill Sans"/>
              <a:cs typeface="Gill Sans"/>
              <a:sym typeface="Gill Sans"/>
            </a:endParaRPr>
          </a:p>
          <a:p>
            <a:pPr indent="-342900" lvl="1" marL="914400" marR="0" rtl="0" algn="l">
              <a:spcBef>
                <a:spcPts val="0"/>
              </a:spcBef>
              <a:spcAft>
                <a:spcPts val="0"/>
              </a:spcAft>
              <a:buSzPts val="1800"/>
              <a:buFont typeface="Gill Sans"/>
              <a:buChar char="-"/>
            </a:pPr>
            <a:r>
              <a:rPr lang="en-GB" sz="1800">
                <a:latin typeface="Gill Sans"/>
                <a:ea typeface="Gill Sans"/>
                <a:cs typeface="Gill Sans"/>
                <a:sym typeface="Gill Sans"/>
              </a:rPr>
              <a:t>go/nogo; lick/nolick; hit/fa</a:t>
            </a:r>
            <a:endParaRPr sz="1800">
              <a:latin typeface="Gill Sans"/>
              <a:ea typeface="Gill Sans"/>
              <a:cs typeface="Gill Sans"/>
              <a:sym typeface="Gill Sans"/>
            </a:endParaRPr>
          </a:p>
          <a:p>
            <a:pPr indent="-342900" lvl="0" marL="457200" marR="0" rtl="0" algn="l">
              <a:spcBef>
                <a:spcPts val="0"/>
              </a:spcBef>
              <a:spcAft>
                <a:spcPts val="0"/>
              </a:spcAft>
              <a:buSzPts val="1800"/>
              <a:buFont typeface="Gill Sans"/>
              <a:buChar char="-"/>
            </a:pPr>
            <a:r>
              <a:rPr lang="en-GB" sz="1800">
                <a:latin typeface="Gill Sans"/>
                <a:ea typeface="Gill Sans"/>
                <a:cs typeface="Gill Sans"/>
                <a:sym typeface="Gill Sans"/>
              </a:rPr>
              <a:t>Running window analysis </a:t>
            </a:r>
            <a:endParaRPr sz="1800">
              <a:latin typeface="Gill Sans"/>
              <a:ea typeface="Gill Sans"/>
              <a:cs typeface="Gill Sans"/>
              <a:sym typeface="Gill Sans"/>
            </a:endParaRPr>
          </a:p>
          <a:p>
            <a:pPr indent="-342900" lvl="0" marL="457200" marR="0" rtl="0" algn="l">
              <a:spcBef>
                <a:spcPts val="0"/>
              </a:spcBef>
              <a:spcAft>
                <a:spcPts val="0"/>
              </a:spcAft>
              <a:buSzPts val="1800"/>
              <a:buFont typeface="Gill Sans"/>
              <a:buChar char="-"/>
            </a:pPr>
            <a:r>
              <a:rPr lang="en-GB" sz="1800">
                <a:latin typeface="Gill Sans"/>
                <a:ea typeface="Gill Sans"/>
                <a:cs typeface="Gill Sans"/>
                <a:sym typeface="Gill Sans"/>
              </a:rPr>
              <a:t>Data </a:t>
            </a:r>
            <a:r>
              <a:rPr lang="en-GB" sz="1800">
                <a:latin typeface="Gill Sans"/>
                <a:ea typeface="Gill Sans"/>
                <a:cs typeface="Gill Sans"/>
                <a:sym typeface="Gill Sans"/>
              </a:rPr>
              <a:t>unbalance</a:t>
            </a:r>
            <a:endParaRPr sz="1800">
              <a:latin typeface="Gill Sans"/>
              <a:ea typeface="Gill Sans"/>
              <a:cs typeface="Gill Sans"/>
              <a:sym typeface="Gill Sans"/>
            </a:endParaRPr>
          </a:p>
          <a:p>
            <a:pPr indent="-342900" lvl="0" marL="457200" marR="0" rtl="0" algn="l">
              <a:spcBef>
                <a:spcPts val="0"/>
              </a:spcBef>
              <a:spcAft>
                <a:spcPts val="0"/>
              </a:spcAft>
              <a:buSzPts val="1800"/>
              <a:buFont typeface="Gill Sans"/>
              <a:buChar char="-"/>
            </a:pPr>
            <a:r>
              <a:rPr lang="en-GB" sz="1800">
                <a:latin typeface="Gill Sans"/>
                <a:ea typeface="Gill Sans"/>
                <a:cs typeface="Gill Sans"/>
                <a:sym typeface="Gill Sans"/>
              </a:rPr>
              <a:t>Significance calculation </a:t>
            </a:r>
            <a:endParaRPr sz="1800">
              <a:latin typeface="Gill Sans"/>
              <a:ea typeface="Gill Sans"/>
              <a:cs typeface="Gill Sans"/>
              <a:sym typeface="Gill Sans"/>
            </a:endParaRPr>
          </a:p>
        </p:txBody>
      </p:sp>
      <p:sp>
        <p:nvSpPr>
          <p:cNvPr id="620" name="Google Shape;620;p81"/>
          <p:cNvSpPr/>
          <p:nvPr/>
        </p:nvSpPr>
        <p:spPr>
          <a:xfrm>
            <a:off x="0" y="0"/>
            <a:ext cx="341100" cy="7315200"/>
          </a:xfrm>
          <a:prstGeom prst="rect">
            <a:avLst/>
          </a:prstGeom>
          <a:solidFill>
            <a:srgbClr val="FFFF00"/>
          </a:solidFill>
          <a:ln>
            <a:noFill/>
          </a:ln>
        </p:spPr>
        <p:txBody>
          <a:bodyPr anchorCtr="0" anchor="ctr" bIns="130425" lIns="130425" spcFirstLastPara="1" rIns="130425" wrap="square" tIns="130425">
            <a:noAutofit/>
          </a:bodyPr>
          <a:lstStyle/>
          <a:p>
            <a:pPr indent="0" lvl="0" marL="6477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621" name="Google Shape;621;p81"/>
          <p:cNvSpPr/>
          <p:nvPr/>
        </p:nvSpPr>
        <p:spPr>
          <a:xfrm>
            <a:off x="1504825" y="3796925"/>
            <a:ext cx="2905800" cy="213000"/>
          </a:xfrm>
          <a:prstGeom prst="rect">
            <a:avLst/>
          </a:prstGeom>
          <a:solidFill>
            <a:srgbClr val="7E2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stimulation</a:t>
            </a:r>
            <a:endParaRPr/>
          </a:p>
        </p:txBody>
      </p:sp>
      <p:sp>
        <p:nvSpPr>
          <p:cNvPr id="622" name="Google Shape;622;p81"/>
          <p:cNvSpPr/>
          <p:nvPr/>
        </p:nvSpPr>
        <p:spPr>
          <a:xfrm>
            <a:off x="4410592" y="3796925"/>
            <a:ext cx="4041000" cy="213000"/>
          </a:xfrm>
          <a:prstGeom prst="rect">
            <a:avLst/>
          </a:prstGeom>
          <a:solidFill>
            <a:srgbClr val="0072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000">
                <a:solidFill>
                  <a:schemeClr val="lt1"/>
                </a:solidFill>
                <a:latin typeface="Arial"/>
                <a:ea typeface="Arial"/>
                <a:cs typeface="Arial"/>
                <a:sym typeface="Arial"/>
              </a:rPr>
              <a:t>licks / reward collection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3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4_Default Design">
  <a:themeElements>
    <a:clrScheme name="">
      <a:dk1>
        <a:srgbClr val="808080"/>
      </a:dk1>
      <a:lt1>
        <a:srgbClr val="FFFFFF"/>
      </a:lt1>
      <a:dk2>
        <a:srgbClr val="000099"/>
      </a:dk2>
      <a:lt2>
        <a:srgbClr val="FFFF00"/>
      </a:lt2>
      <a:accent1>
        <a:srgbClr val="00CC99"/>
      </a:accent1>
      <a:accent2>
        <a:srgbClr val="3333CC"/>
      </a:accent2>
      <a:accent3>
        <a:srgbClr val="AAAACA"/>
      </a:accent3>
      <a:accent4>
        <a:srgbClr val="DADADA"/>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